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8" r:id="rId3"/>
    <p:sldId id="259" r:id="rId4"/>
    <p:sldId id="260" r:id="rId5"/>
    <p:sldId id="279" r:id="rId6"/>
    <p:sldId id="261" r:id="rId7"/>
    <p:sldId id="262" r:id="rId8"/>
    <p:sldId id="264" r:id="rId9"/>
    <p:sldId id="267" r:id="rId10"/>
    <p:sldId id="263" r:id="rId11"/>
    <p:sldId id="268" r:id="rId12"/>
    <p:sldId id="270" r:id="rId13"/>
    <p:sldId id="283" r:id="rId14"/>
    <p:sldId id="266" r:id="rId15"/>
    <p:sldId id="276" r:id="rId16"/>
    <p:sldId id="278" r:id="rId17"/>
    <p:sldId id="271" r:id="rId18"/>
    <p:sldId id="273" r:id="rId19"/>
    <p:sldId id="282" r:id="rId20"/>
    <p:sldId id="274" r:id="rId21"/>
    <p:sldId id="281" r:id="rId22"/>
    <p:sldId id="280" r:id="rId23"/>
    <p:sldId id="2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60"/>
  </p:normalViewPr>
  <p:slideViewPr>
    <p:cSldViewPr snapToGrid="0">
      <p:cViewPr varScale="1">
        <p:scale>
          <a:sx n="110" d="100"/>
          <a:sy n="110" d="100"/>
        </p:scale>
        <p:origin x="60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BE9C63-E68B-474C-BF08-47EC7E7E90B5}" type="datetimeFigureOut">
              <a:rPr lang="en-GB" smtClean="0"/>
              <a:t>30/03/2017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CEFED-1509-440D-924F-32E6DE5B4CBA}" type="slidenum">
              <a:rPr lang="en-GB" smtClean="0"/>
              <a:t>‹#›</a:t>
            </a:fld>
            <a:endParaRPr lang="en-GB"/>
          </a:p>
        </p:txBody>
      </p:sp>
    </p:spTree>
    <p:extLst>
      <p:ext uri="{BB962C8B-B14F-4D97-AF65-F5344CB8AC3E}">
        <p14:creationId xmlns:p14="http://schemas.microsoft.com/office/powerpoint/2010/main" val="4243971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If</a:t>
            </a:r>
            <a:r>
              <a:rPr lang="en-US" baseline="0" dirty="0"/>
              <a:t> we consider the data transmission techniques, we have two basic types. </a:t>
            </a:r>
          </a:p>
          <a:p>
            <a:r>
              <a:rPr lang="en-US" baseline="0" dirty="0"/>
              <a:t>2. One of them is wired communication and other one is wireless communication.</a:t>
            </a:r>
          </a:p>
          <a:p>
            <a:r>
              <a:rPr lang="en-US" baseline="0" dirty="0"/>
              <a:t>3. When it is required to transmit data over the long distance, the wired communication is not suitable for that. </a:t>
            </a:r>
          </a:p>
          <a:p>
            <a:r>
              <a:rPr lang="en-US" baseline="0" dirty="0"/>
              <a:t>4. The solution is wireless communication. </a:t>
            </a:r>
          </a:p>
          <a:p>
            <a:r>
              <a:rPr lang="en-US" baseline="0" dirty="0"/>
              <a:t>5. Modern day we can see various type of  wireless techniques. Specially wireless Digital transmission techniques like RS 232 protocol. </a:t>
            </a:r>
          </a:p>
          <a:p>
            <a:r>
              <a:rPr lang="en-US" baseline="0" dirty="0"/>
              <a:t>6. But if we talk about analogue data transmission, the radio and TV broadcasting come into our mind directly. </a:t>
            </a:r>
          </a:p>
          <a:p>
            <a:r>
              <a:rPr lang="en-US" baseline="0" dirty="0"/>
              <a:t>7. Frequency modulation is the major technique which is used for all of these applications.</a:t>
            </a:r>
          </a:p>
          <a:p>
            <a:r>
              <a:rPr lang="en-US" baseline="0" dirty="0"/>
              <a:t>8. So I selected this FM as my wireless transmission technique.      </a:t>
            </a:r>
            <a:endParaRPr lang="en-US" dirty="0"/>
          </a:p>
        </p:txBody>
      </p:sp>
      <p:sp>
        <p:nvSpPr>
          <p:cNvPr id="4" name="Slide Number Placeholder 3"/>
          <p:cNvSpPr>
            <a:spLocks noGrp="1"/>
          </p:cNvSpPr>
          <p:nvPr>
            <p:ph type="sldNum" sz="quarter" idx="10"/>
          </p:nvPr>
        </p:nvSpPr>
        <p:spPr/>
        <p:txBody>
          <a:bodyPr/>
          <a:lstStyle/>
          <a:p>
            <a:fld id="{54C2E009-9064-4275-BD5B-F2112E3E2B1B}" type="slidenum">
              <a:rPr lang="en-US" smtClean="0"/>
              <a:pPr/>
              <a:t>2</a:t>
            </a:fld>
            <a:endParaRPr lang="en-US"/>
          </a:p>
        </p:txBody>
      </p:sp>
    </p:spTree>
    <p:extLst>
      <p:ext uri="{BB962C8B-B14F-4D97-AF65-F5344CB8AC3E}">
        <p14:creationId xmlns:p14="http://schemas.microsoft.com/office/powerpoint/2010/main" val="3497952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This the performance of the FVC. You can see the curve fitting line in red</a:t>
            </a:r>
            <a:r>
              <a:rPr lang="en-US" baseline="0" dirty="0"/>
              <a:t> also here. </a:t>
            </a:r>
          </a:p>
          <a:p>
            <a:pPr marL="228600" indent="-228600">
              <a:buAutoNum type="arabicPeriod"/>
            </a:pPr>
            <a:r>
              <a:rPr lang="en-US" dirty="0"/>
              <a:t> This was</a:t>
            </a:r>
            <a:r>
              <a:rPr lang="en-US" baseline="0" dirty="0"/>
              <a:t> also saw a great linearity. These are the evidence for that. </a:t>
            </a:r>
            <a:endParaRPr lang="en-US" dirty="0"/>
          </a:p>
        </p:txBody>
      </p:sp>
      <p:sp>
        <p:nvSpPr>
          <p:cNvPr id="4" name="Slide Number Placeholder 3"/>
          <p:cNvSpPr>
            <a:spLocks noGrp="1"/>
          </p:cNvSpPr>
          <p:nvPr>
            <p:ph type="sldNum" sz="quarter" idx="10"/>
          </p:nvPr>
        </p:nvSpPr>
        <p:spPr/>
        <p:txBody>
          <a:bodyPr/>
          <a:lstStyle/>
          <a:p>
            <a:fld id="{54C2E009-9064-4275-BD5B-F2112E3E2B1B}" type="slidenum">
              <a:rPr lang="en-US" smtClean="0"/>
              <a:pPr/>
              <a:t>17</a:t>
            </a:fld>
            <a:endParaRPr lang="en-US"/>
          </a:p>
        </p:txBody>
      </p:sp>
    </p:spTree>
    <p:extLst>
      <p:ext uri="{BB962C8B-B14F-4D97-AF65-F5344CB8AC3E}">
        <p14:creationId xmlns:p14="http://schemas.microsoft.com/office/powerpoint/2010/main" val="3927580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2E009-9064-4275-BD5B-F2112E3E2B1B}" type="slidenum">
              <a:rPr lang="en-US" smtClean="0"/>
              <a:pPr/>
              <a:t>20</a:t>
            </a:fld>
            <a:endParaRPr lang="en-US"/>
          </a:p>
        </p:txBody>
      </p:sp>
    </p:spTree>
    <p:extLst>
      <p:ext uri="{BB962C8B-B14F-4D97-AF65-F5344CB8AC3E}">
        <p14:creationId xmlns:p14="http://schemas.microsoft.com/office/powerpoint/2010/main" val="1557018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2E009-9064-4275-BD5B-F2112E3E2B1B}" type="slidenum">
              <a:rPr lang="en-US" smtClean="0"/>
              <a:pPr/>
              <a:t>21</a:t>
            </a:fld>
            <a:endParaRPr lang="en-US"/>
          </a:p>
        </p:txBody>
      </p:sp>
    </p:spTree>
    <p:extLst>
      <p:ext uri="{BB962C8B-B14F-4D97-AF65-F5344CB8AC3E}">
        <p14:creationId xmlns:p14="http://schemas.microsoft.com/office/powerpoint/2010/main" val="155701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2E009-9064-4275-BD5B-F2112E3E2B1B}" type="slidenum">
              <a:rPr lang="en-US" smtClean="0"/>
              <a:pPr/>
              <a:t>22</a:t>
            </a:fld>
            <a:endParaRPr lang="en-US"/>
          </a:p>
        </p:txBody>
      </p:sp>
    </p:spTree>
    <p:extLst>
      <p:ext uri="{BB962C8B-B14F-4D97-AF65-F5344CB8AC3E}">
        <p14:creationId xmlns:p14="http://schemas.microsoft.com/office/powerpoint/2010/main" val="2769420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Today many applications use ADC and DAC, although they are</a:t>
            </a:r>
            <a:r>
              <a:rPr lang="en-US" baseline="0" dirty="0"/>
              <a:t> operated with analogue data. </a:t>
            </a:r>
          </a:p>
          <a:p>
            <a:pPr marL="228600" indent="-228600">
              <a:buAutoNum type="arabicPeriod"/>
            </a:pPr>
            <a:r>
              <a:rPr lang="en-US" baseline="0" dirty="0"/>
              <a:t>The main objective is this project, design a system to transmit the analogue data without using of ADC and DAC. </a:t>
            </a:r>
          </a:p>
          <a:p>
            <a:pPr marL="228600" indent="-228600">
              <a:buAutoNum type="arabicPeriod"/>
            </a:pPr>
            <a:r>
              <a:rPr lang="en-US" baseline="0" dirty="0"/>
              <a:t>Theoretically this techniques has high resolution.</a:t>
            </a:r>
          </a:p>
          <a:p>
            <a:pPr marL="228600" indent="-228600">
              <a:buAutoNum type="arabicPeriod"/>
            </a:pPr>
            <a:r>
              <a:rPr lang="en-US" baseline="0" dirty="0"/>
              <a:t> </a:t>
            </a:r>
            <a:r>
              <a:rPr lang="en-US" dirty="0"/>
              <a:t>It is expected</a:t>
            </a:r>
            <a:r>
              <a:rPr lang="en-US" baseline="0" dirty="0"/>
              <a:t> high accuracy of the transmitted data.</a:t>
            </a:r>
          </a:p>
          <a:p>
            <a:pPr marL="228600" indent="-228600">
              <a:buAutoNum type="arabicPeriod"/>
            </a:pPr>
            <a:r>
              <a:rPr lang="en-US" baseline="0" dirty="0"/>
              <a:t>Respond time is a crucial thing in this type of system. But this system was designed for slow varying data transmission.</a:t>
            </a:r>
          </a:p>
          <a:p>
            <a:pPr marL="228600" indent="-228600">
              <a:buAutoNum type="arabicPeriod"/>
            </a:pPr>
            <a:r>
              <a:rPr lang="en-US" baseline="0" dirty="0"/>
              <a:t>Finally It was expected to complete the project with law budget.  </a:t>
            </a:r>
            <a:endParaRPr lang="en-US" dirty="0"/>
          </a:p>
        </p:txBody>
      </p:sp>
      <p:sp>
        <p:nvSpPr>
          <p:cNvPr id="4" name="Slide Number Placeholder 3"/>
          <p:cNvSpPr>
            <a:spLocks noGrp="1"/>
          </p:cNvSpPr>
          <p:nvPr>
            <p:ph type="sldNum" sz="quarter" idx="10"/>
          </p:nvPr>
        </p:nvSpPr>
        <p:spPr/>
        <p:txBody>
          <a:bodyPr/>
          <a:lstStyle/>
          <a:p>
            <a:fld id="{54C2E009-9064-4275-BD5B-F2112E3E2B1B}" type="slidenum">
              <a:rPr lang="en-US" smtClean="0"/>
              <a:pPr/>
              <a:t>3</a:t>
            </a:fld>
            <a:endParaRPr lang="en-US"/>
          </a:p>
        </p:txBody>
      </p:sp>
    </p:spTree>
    <p:extLst>
      <p:ext uri="{BB962C8B-B14F-4D97-AF65-F5344CB8AC3E}">
        <p14:creationId xmlns:p14="http://schemas.microsoft.com/office/powerpoint/2010/main" val="3544376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Lets see</a:t>
            </a:r>
            <a:r>
              <a:rPr lang="en-US" baseline="0" dirty="0"/>
              <a:t> the overall design of the system. </a:t>
            </a:r>
          </a:p>
          <a:p>
            <a:pPr marL="228600" indent="-228600">
              <a:buAutoNum type="arabicPeriod"/>
            </a:pPr>
            <a:r>
              <a:rPr lang="en-US" baseline="0" dirty="0"/>
              <a:t>Earlier I designed the system with main four circuit. you can see them in the top of the list here. Additionally another sub circuit was constructed with the unexpected issue.    </a:t>
            </a:r>
          </a:p>
          <a:p>
            <a:pPr marL="228600" indent="-228600">
              <a:buAutoNum type="arabicPeriod"/>
            </a:pPr>
            <a:r>
              <a:rPr lang="en-US" baseline="0" dirty="0"/>
              <a:t>You can have a clear idea about my project with this block diagram. </a:t>
            </a:r>
            <a:endParaRPr lang="en-US" dirty="0"/>
          </a:p>
        </p:txBody>
      </p:sp>
      <p:sp>
        <p:nvSpPr>
          <p:cNvPr id="4" name="Slide Number Placeholder 3"/>
          <p:cNvSpPr>
            <a:spLocks noGrp="1"/>
          </p:cNvSpPr>
          <p:nvPr>
            <p:ph type="sldNum" sz="quarter" idx="10"/>
          </p:nvPr>
        </p:nvSpPr>
        <p:spPr/>
        <p:txBody>
          <a:bodyPr/>
          <a:lstStyle/>
          <a:p>
            <a:fld id="{54C2E009-9064-4275-BD5B-F2112E3E2B1B}" type="slidenum">
              <a:rPr lang="en-US" smtClean="0"/>
              <a:pPr/>
              <a:t>4</a:t>
            </a:fld>
            <a:endParaRPr lang="en-US"/>
          </a:p>
        </p:txBody>
      </p:sp>
    </p:spTree>
    <p:extLst>
      <p:ext uri="{BB962C8B-B14F-4D97-AF65-F5344CB8AC3E}">
        <p14:creationId xmlns:p14="http://schemas.microsoft.com/office/powerpoint/2010/main" val="448400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u="none" strike="noStrike" kern="1200" baseline="0" dirty="0">
                <a:solidFill>
                  <a:schemeClr val="tx1"/>
                </a:solidFill>
                <a:latin typeface="+mn-lt"/>
                <a:ea typeface="+mn-ea"/>
                <a:cs typeface="+mn-cs"/>
              </a:rPr>
              <a:t>When it is ON, it generates a unique signal by modulating the information in the signal with the carrier signal corresponding to the amplitude of the signal and then transmits the modulated signal.</a:t>
            </a:r>
          </a:p>
          <a:p>
            <a:pPr marL="228600" indent="-228600">
              <a:buAutoNum type="arabicPeriod"/>
            </a:pPr>
            <a:r>
              <a:rPr lang="en-US" sz="1200" b="0" i="0" u="none" strike="noStrike" kern="1200" baseline="0" dirty="0">
                <a:solidFill>
                  <a:schemeClr val="tx1"/>
                </a:solidFill>
                <a:latin typeface="+mn-lt"/>
                <a:ea typeface="+mn-ea"/>
                <a:cs typeface="+mn-cs"/>
              </a:rPr>
              <a:t>Therefore, the ON and OFF state of the transmitter is equal to the frequency of the input square wave. </a:t>
            </a:r>
            <a:endParaRPr lang="en-US" dirty="0"/>
          </a:p>
        </p:txBody>
      </p:sp>
      <p:sp>
        <p:nvSpPr>
          <p:cNvPr id="4" name="Slide Number Placeholder 3"/>
          <p:cNvSpPr>
            <a:spLocks noGrp="1"/>
          </p:cNvSpPr>
          <p:nvPr>
            <p:ph type="sldNum" sz="quarter" idx="10"/>
          </p:nvPr>
        </p:nvSpPr>
        <p:spPr/>
        <p:txBody>
          <a:bodyPr/>
          <a:lstStyle/>
          <a:p>
            <a:fld id="{54C2E009-9064-4275-BD5B-F2112E3E2B1B}" type="slidenum">
              <a:rPr lang="en-US" smtClean="0"/>
              <a:pPr/>
              <a:t>8</a:t>
            </a:fld>
            <a:endParaRPr lang="en-US"/>
          </a:p>
        </p:txBody>
      </p:sp>
    </p:spTree>
    <p:extLst>
      <p:ext uri="{BB962C8B-B14F-4D97-AF65-F5344CB8AC3E}">
        <p14:creationId xmlns:p14="http://schemas.microsoft.com/office/powerpoint/2010/main" val="3615983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 told you, the transmission</a:t>
            </a:r>
            <a:r>
              <a:rPr lang="en-US" baseline="0" dirty="0"/>
              <a:t> unit has two sub systems. First one is VFC. It convert the given voltage into the frequency of output signal. The output wave form is rectangular one.</a:t>
            </a:r>
          </a:p>
          <a:p>
            <a:pPr marL="228600" indent="-228600">
              <a:buAutoNum type="arabicPeriod"/>
            </a:pPr>
            <a:r>
              <a:rPr lang="en-US" baseline="0" dirty="0"/>
              <a:t>Newly </a:t>
            </a:r>
            <a:r>
              <a:rPr lang="en-US" dirty="0"/>
              <a:t> I have introduced a small modification</a:t>
            </a:r>
            <a:r>
              <a:rPr lang="en-US" baseline="0" dirty="0"/>
              <a:t> to improve the input voltage range. It was success and now the VFC can operate over the range of 0 – 10.4 V with having a great linearity. </a:t>
            </a:r>
          </a:p>
          <a:p>
            <a:pPr marL="228600" indent="-228600">
              <a:buAutoNum type="arabicPeriod"/>
            </a:pPr>
            <a:r>
              <a:rPr lang="en-US" dirty="0"/>
              <a:t>FM transmitter</a:t>
            </a:r>
            <a:r>
              <a:rPr lang="en-US" baseline="0" dirty="0"/>
              <a:t> is used to modulate the signal and transmit this modulated signal in the radio frequency range of 88-108MHz.</a:t>
            </a:r>
          </a:p>
          <a:p>
            <a:pPr marL="228600" indent="-228600">
              <a:buAutoNum type="arabicPeriod"/>
            </a:pPr>
            <a:r>
              <a:rPr lang="en-US" baseline="0" dirty="0"/>
              <a:t>This photo shows how I assembled the circuit into the transmitted unit. </a:t>
            </a:r>
            <a:endParaRPr lang="en-US" dirty="0"/>
          </a:p>
        </p:txBody>
      </p:sp>
      <p:sp>
        <p:nvSpPr>
          <p:cNvPr id="4" name="Slide Number Placeholder 3"/>
          <p:cNvSpPr>
            <a:spLocks noGrp="1"/>
          </p:cNvSpPr>
          <p:nvPr>
            <p:ph type="sldNum" sz="quarter" idx="10"/>
          </p:nvPr>
        </p:nvSpPr>
        <p:spPr/>
        <p:txBody>
          <a:bodyPr/>
          <a:lstStyle/>
          <a:p>
            <a:fld id="{54C2E009-9064-4275-BD5B-F2112E3E2B1B}" type="slidenum">
              <a:rPr lang="en-US" smtClean="0"/>
              <a:pPr/>
              <a:t>10</a:t>
            </a:fld>
            <a:endParaRPr lang="en-US"/>
          </a:p>
        </p:txBody>
      </p:sp>
    </p:spTree>
    <p:extLst>
      <p:ext uri="{BB962C8B-B14F-4D97-AF65-F5344CB8AC3E}">
        <p14:creationId xmlns:p14="http://schemas.microsoft.com/office/powerpoint/2010/main" val="2359190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Curve fitting line in red.</a:t>
            </a:r>
          </a:p>
          <a:p>
            <a:pPr marL="228600" indent="-228600">
              <a:buAutoNum type="arabicPeriod" startAt="2"/>
            </a:pPr>
            <a:r>
              <a:rPr lang="en-US" dirty="0"/>
              <a:t>These</a:t>
            </a:r>
            <a:r>
              <a:rPr lang="en-US" baseline="0" dirty="0"/>
              <a:t> are the evidences about the </a:t>
            </a:r>
            <a:r>
              <a:rPr lang="en-US" dirty="0"/>
              <a:t>Strong</a:t>
            </a:r>
            <a:r>
              <a:rPr lang="en-US" baseline="0" dirty="0"/>
              <a:t> linearity of the VFC.</a:t>
            </a:r>
          </a:p>
          <a:p>
            <a:pPr marL="228600" indent="-228600">
              <a:buAutoNum type="arabicPeriod" startAt="2"/>
            </a:pPr>
            <a:r>
              <a:rPr lang="en-US" baseline="0" dirty="0"/>
              <a:t>How much fit the data to the fitted line.</a:t>
            </a:r>
          </a:p>
          <a:p>
            <a:pPr marL="228600" indent="-228600">
              <a:buAutoNum type="arabicPeriod" startAt="2"/>
            </a:pPr>
            <a:r>
              <a:rPr lang="en-US" baseline="0" dirty="0"/>
              <a:t>How much strong the relationship between Vin and </a:t>
            </a:r>
            <a:r>
              <a:rPr lang="en-US" baseline="0" dirty="0" err="1"/>
              <a:t>Fout</a:t>
            </a:r>
            <a:r>
              <a:rPr lang="en-US" baseline="0" dirty="0"/>
              <a:t>  </a:t>
            </a:r>
            <a:endParaRPr lang="en-US" dirty="0"/>
          </a:p>
        </p:txBody>
      </p:sp>
      <p:sp>
        <p:nvSpPr>
          <p:cNvPr id="4" name="Slide Number Placeholder 3"/>
          <p:cNvSpPr>
            <a:spLocks noGrp="1"/>
          </p:cNvSpPr>
          <p:nvPr>
            <p:ph type="sldNum" sz="quarter" idx="10"/>
          </p:nvPr>
        </p:nvSpPr>
        <p:spPr/>
        <p:txBody>
          <a:bodyPr/>
          <a:lstStyle/>
          <a:p>
            <a:fld id="{54C2E009-9064-4275-BD5B-F2112E3E2B1B}" type="slidenum">
              <a:rPr lang="en-US" smtClean="0"/>
              <a:pPr/>
              <a:t>11</a:t>
            </a:fld>
            <a:endParaRPr lang="en-US"/>
          </a:p>
        </p:txBody>
      </p:sp>
    </p:spTree>
    <p:extLst>
      <p:ext uri="{BB962C8B-B14F-4D97-AF65-F5344CB8AC3E}">
        <p14:creationId xmlns:p14="http://schemas.microsoft.com/office/powerpoint/2010/main" val="1772631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This the performance of the FVC. You can see the curve fitting line in red</a:t>
            </a:r>
            <a:r>
              <a:rPr lang="en-US" baseline="0" dirty="0"/>
              <a:t> also here. </a:t>
            </a:r>
          </a:p>
          <a:p>
            <a:pPr marL="228600" indent="-228600">
              <a:buAutoNum type="arabicPeriod"/>
            </a:pPr>
            <a:r>
              <a:rPr lang="en-US" dirty="0"/>
              <a:t> This was</a:t>
            </a:r>
            <a:r>
              <a:rPr lang="en-US" baseline="0" dirty="0"/>
              <a:t> also saw a great linearity. These are the evidence for that. </a:t>
            </a:r>
            <a:endParaRPr lang="en-US" dirty="0"/>
          </a:p>
        </p:txBody>
      </p:sp>
      <p:sp>
        <p:nvSpPr>
          <p:cNvPr id="4" name="Slide Number Placeholder 3"/>
          <p:cNvSpPr>
            <a:spLocks noGrp="1"/>
          </p:cNvSpPr>
          <p:nvPr>
            <p:ph type="sldNum" sz="quarter" idx="10"/>
          </p:nvPr>
        </p:nvSpPr>
        <p:spPr/>
        <p:txBody>
          <a:bodyPr/>
          <a:lstStyle/>
          <a:p>
            <a:fld id="{54C2E009-9064-4275-BD5B-F2112E3E2B1B}" type="slidenum">
              <a:rPr lang="en-US" smtClean="0"/>
              <a:pPr/>
              <a:t>12</a:t>
            </a:fld>
            <a:endParaRPr lang="en-US"/>
          </a:p>
        </p:txBody>
      </p:sp>
    </p:spTree>
    <p:extLst>
      <p:ext uri="{BB962C8B-B14F-4D97-AF65-F5344CB8AC3E}">
        <p14:creationId xmlns:p14="http://schemas.microsoft.com/office/powerpoint/2010/main" val="1669972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This the performance of the FVC. You can see the curve fitting line in red</a:t>
            </a:r>
            <a:r>
              <a:rPr lang="en-US" baseline="0" dirty="0"/>
              <a:t> also here. </a:t>
            </a:r>
          </a:p>
          <a:p>
            <a:pPr marL="228600" indent="-228600">
              <a:buAutoNum type="arabicPeriod"/>
            </a:pPr>
            <a:r>
              <a:rPr lang="en-US" dirty="0"/>
              <a:t> This was</a:t>
            </a:r>
            <a:r>
              <a:rPr lang="en-US" baseline="0" dirty="0"/>
              <a:t> also saw a great linearity. These are the evidence for that. </a:t>
            </a:r>
            <a:endParaRPr lang="en-US" dirty="0"/>
          </a:p>
        </p:txBody>
      </p:sp>
      <p:sp>
        <p:nvSpPr>
          <p:cNvPr id="4" name="Slide Number Placeholder 3"/>
          <p:cNvSpPr>
            <a:spLocks noGrp="1"/>
          </p:cNvSpPr>
          <p:nvPr>
            <p:ph type="sldNum" sz="quarter" idx="10"/>
          </p:nvPr>
        </p:nvSpPr>
        <p:spPr/>
        <p:txBody>
          <a:bodyPr/>
          <a:lstStyle/>
          <a:p>
            <a:fld id="{54C2E009-9064-4275-BD5B-F2112E3E2B1B}" type="slidenum">
              <a:rPr lang="en-US" smtClean="0"/>
              <a:pPr/>
              <a:t>13</a:t>
            </a:fld>
            <a:endParaRPr lang="en-US"/>
          </a:p>
        </p:txBody>
      </p:sp>
    </p:spTree>
    <p:extLst>
      <p:ext uri="{BB962C8B-B14F-4D97-AF65-F5344CB8AC3E}">
        <p14:creationId xmlns:p14="http://schemas.microsoft.com/office/powerpoint/2010/main" val="3647404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0" dirty="0"/>
              <a:t> Here you can see how the circuits were placed in the receiver unit.</a:t>
            </a:r>
            <a:endParaRPr lang="en-US" dirty="0"/>
          </a:p>
        </p:txBody>
      </p:sp>
      <p:sp>
        <p:nvSpPr>
          <p:cNvPr id="4" name="Slide Number Placeholder 3"/>
          <p:cNvSpPr>
            <a:spLocks noGrp="1"/>
          </p:cNvSpPr>
          <p:nvPr>
            <p:ph type="sldNum" sz="quarter" idx="10"/>
          </p:nvPr>
        </p:nvSpPr>
        <p:spPr/>
        <p:txBody>
          <a:bodyPr/>
          <a:lstStyle/>
          <a:p>
            <a:fld id="{54C2E009-9064-4275-BD5B-F2112E3E2B1B}" type="slidenum">
              <a:rPr lang="en-US" smtClean="0"/>
              <a:pPr/>
              <a:t>14</a:t>
            </a:fld>
            <a:endParaRPr lang="en-US"/>
          </a:p>
        </p:txBody>
      </p:sp>
    </p:spTree>
    <p:extLst>
      <p:ext uri="{BB962C8B-B14F-4D97-AF65-F5344CB8AC3E}">
        <p14:creationId xmlns:p14="http://schemas.microsoft.com/office/powerpoint/2010/main" val="704360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3A3850F9-7772-435D-BDD1-BE10F2A49E5F}"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0" y="161931"/>
            <a:ext cx="1028700" cy="365125"/>
          </a:xfrm>
        </p:spPr>
        <p:txBody>
          <a:bodyPr/>
          <a:lstStyle>
            <a:lvl1pPr>
              <a:defRPr/>
            </a:lvl1pPr>
          </a:lstStyle>
          <a:p>
            <a:fld id="{FA5C92D8-198F-487C-95DB-5795A89A3F15}" type="slidenum">
              <a:rPr lang="en-GB" smtClean="0"/>
              <a:pPr/>
              <a:t>‹#›</a:t>
            </a:fld>
            <a:endParaRPr lang="en-GB" dirty="0"/>
          </a:p>
        </p:txBody>
      </p:sp>
    </p:spTree>
    <p:extLst>
      <p:ext uri="{BB962C8B-B14F-4D97-AF65-F5344CB8AC3E}">
        <p14:creationId xmlns:p14="http://schemas.microsoft.com/office/powerpoint/2010/main" val="1252231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A3850F9-7772-435D-BDD1-BE10F2A49E5F}"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C1BC0F0-630B-4FBC-BC96-DA29CB38E14A}" type="slidenum">
              <a:rPr lang="en-GB" smtClean="0"/>
              <a:t>‹#›</a:t>
            </a:fld>
            <a:endParaRPr lang="en-GB"/>
          </a:p>
        </p:txBody>
      </p:sp>
    </p:spTree>
    <p:extLst>
      <p:ext uri="{BB962C8B-B14F-4D97-AF65-F5344CB8AC3E}">
        <p14:creationId xmlns:p14="http://schemas.microsoft.com/office/powerpoint/2010/main" val="4100950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A3850F9-7772-435D-BDD1-BE10F2A49E5F}"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C1BC0F0-630B-4FBC-BC96-DA29CB38E14A}" type="slidenum">
              <a:rPr lang="en-GB" smtClean="0"/>
              <a:t>‹#›</a:t>
            </a:fld>
            <a:endParaRPr lang="en-GB"/>
          </a:p>
        </p:txBody>
      </p:sp>
    </p:spTree>
    <p:extLst>
      <p:ext uri="{BB962C8B-B14F-4D97-AF65-F5344CB8AC3E}">
        <p14:creationId xmlns:p14="http://schemas.microsoft.com/office/powerpoint/2010/main" val="3734225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6900" y="913690"/>
            <a:ext cx="10515600" cy="1325563"/>
          </a:xfrm>
        </p:spPr>
        <p:txBody>
          <a:bodyPr/>
          <a:lstStyle/>
          <a:p>
            <a:r>
              <a:rPr lang="en-US"/>
              <a:t>Click to edit Master title style</a:t>
            </a:r>
            <a:endParaRPr lang="en-GB"/>
          </a:p>
        </p:txBody>
      </p:sp>
      <p:sp>
        <p:nvSpPr>
          <p:cNvPr id="3" name="Content Placeholder 2"/>
          <p:cNvSpPr>
            <a:spLocks noGrp="1"/>
          </p:cNvSpPr>
          <p:nvPr>
            <p:ph idx="1"/>
          </p:nvPr>
        </p:nvSpPr>
        <p:spPr>
          <a:xfrm>
            <a:off x="596900" y="306218"/>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A3850F9-7772-435D-BDD1-BE10F2A49E5F}"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7950" y="153109"/>
            <a:ext cx="977900" cy="365125"/>
          </a:xfrm>
        </p:spPr>
        <p:txBody>
          <a:bodyPr/>
          <a:lstStyle>
            <a:lvl1pPr>
              <a:defRPr sz="4000">
                <a:solidFill>
                  <a:schemeClr val="bg1"/>
                </a:solidFill>
              </a:defRPr>
            </a:lvl1pPr>
          </a:lstStyle>
          <a:p>
            <a:fld id="{3C1BC0F0-630B-4FBC-BC96-DA29CB38E14A}" type="slidenum">
              <a:rPr lang="en-GB" smtClean="0"/>
              <a:pPr/>
              <a:t>‹#›</a:t>
            </a:fld>
            <a:endParaRPr lang="en-GB" dirty="0"/>
          </a:p>
        </p:txBody>
      </p:sp>
    </p:spTree>
    <p:extLst>
      <p:ext uri="{BB962C8B-B14F-4D97-AF65-F5344CB8AC3E}">
        <p14:creationId xmlns:p14="http://schemas.microsoft.com/office/powerpoint/2010/main" val="4213046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A3850F9-7772-435D-BDD1-BE10F2A49E5F}" type="datetimeFigureOut">
              <a:rPr lang="en-GB" smtClean="0"/>
              <a:t>30/03/2017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C1BC0F0-630B-4FBC-BC96-DA29CB38E14A}" type="slidenum">
              <a:rPr lang="en-GB" smtClean="0"/>
              <a:t>‹#›</a:t>
            </a:fld>
            <a:endParaRPr lang="en-GB"/>
          </a:p>
        </p:txBody>
      </p:sp>
    </p:spTree>
    <p:extLst>
      <p:ext uri="{BB962C8B-B14F-4D97-AF65-F5344CB8AC3E}">
        <p14:creationId xmlns:p14="http://schemas.microsoft.com/office/powerpoint/2010/main" val="1512801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A3850F9-7772-435D-BDD1-BE10F2A49E5F}" type="datetimeFigureOut">
              <a:rPr lang="en-GB" smtClean="0"/>
              <a:t>30/03/2017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C1BC0F0-630B-4FBC-BC96-DA29CB38E14A}" type="slidenum">
              <a:rPr lang="en-GB" smtClean="0"/>
              <a:t>‹#›</a:t>
            </a:fld>
            <a:endParaRPr lang="en-GB"/>
          </a:p>
        </p:txBody>
      </p:sp>
    </p:spTree>
    <p:extLst>
      <p:ext uri="{BB962C8B-B14F-4D97-AF65-F5344CB8AC3E}">
        <p14:creationId xmlns:p14="http://schemas.microsoft.com/office/powerpoint/2010/main" val="2663008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3A3850F9-7772-435D-BDD1-BE10F2A49E5F}" type="datetimeFigureOut">
              <a:rPr lang="en-GB" smtClean="0"/>
              <a:t>30/03/2017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C1BC0F0-630B-4FBC-BC96-DA29CB38E14A}" type="slidenum">
              <a:rPr lang="en-GB" smtClean="0"/>
              <a:t>‹#›</a:t>
            </a:fld>
            <a:endParaRPr lang="en-GB"/>
          </a:p>
        </p:txBody>
      </p:sp>
    </p:spTree>
    <p:extLst>
      <p:ext uri="{BB962C8B-B14F-4D97-AF65-F5344CB8AC3E}">
        <p14:creationId xmlns:p14="http://schemas.microsoft.com/office/powerpoint/2010/main" val="2951549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3A3850F9-7772-435D-BDD1-BE10F2A49E5F}" type="datetimeFigureOut">
              <a:rPr lang="en-GB" smtClean="0"/>
              <a:t>30/03/2017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C1BC0F0-630B-4FBC-BC96-DA29CB38E14A}" type="slidenum">
              <a:rPr lang="en-GB" smtClean="0"/>
              <a:t>‹#›</a:t>
            </a:fld>
            <a:endParaRPr lang="en-GB"/>
          </a:p>
        </p:txBody>
      </p:sp>
    </p:spTree>
    <p:extLst>
      <p:ext uri="{BB962C8B-B14F-4D97-AF65-F5344CB8AC3E}">
        <p14:creationId xmlns:p14="http://schemas.microsoft.com/office/powerpoint/2010/main" val="160439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3850F9-7772-435D-BDD1-BE10F2A49E5F}" type="datetimeFigureOut">
              <a:rPr lang="en-GB" smtClean="0"/>
              <a:t>30/03/2017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C1BC0F0-630B-4FBC-BC96-DA29CB38E14A}" type="slidenum">
              <a:rPr lang="en-GB" smtClean="0"/>
              <a:t>‹#›</a:t>
            </a:fld>
            <a:endParaRPr lang="en-GB"/>
          </a:p>
        </p:txBody>
      </p:sp>
    </p:spTree>
    <p:extLst>
      <p:ext uri="{BB962C8B-B14F-4D97-AF65-F5344CB8AC3E}">
        <p14:creationId xmlns:p14="http://schemas.microsoft.com/office/powerpoint/2010/main" val="1849511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3850F9-7772-435D-BDD1-BE10F2A49E5F}" type="datetimeFigureOut">
              <a:rPr lang="en-GB" smtClean="0"/>
              <a:t>30/03/2017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C1BC0F0-630B-4FBC-BC96-DA29CB38E14A}" type="slidenum">
              <a:rPr lang="en-GB" smtClean="0"/>
              <a:t>‹#›</a:t>
            </a:fld>
            <a:endParaRPr lang="en-GB"/>
          </a:p>
        </p:txBody>
      </p:sp>
    </p:spTree>
    <p:extLst>
      <p:ext uri="{BB962C8B-B14F-4D97-AF65-F5344CB8AC3E}">
        <p14:creationId xmlns:p14="http://schemas.microsoft.com/office/powerpoint/2010/main" val="3154523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3850F9-7772-435D-BDD1-BE10F2A49E5F}" type="datetimeFigureOut">
              <a:rPr lang="en-GB" smtClean="0"/>
              <a:t>30/03/2017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C1BC0F0-630B-4FBC-BC96-DA29CB38E14A}" type="slidenum">
              <a:rPr lang="en-GB" smtClean="0"/>
              <a:t>‹#›</a:t>
            </a:fld>
            <a:endParaRPr lang="en-GB"/>
          </a:p>
        </p:txBody>
      </p:sp>
    </p:spTree>
    <p:extLst>
      <p:ext uri="{BB962C8B-B14F-4D97-AF65-F5344CB8AC3E}">
        <p14:creationId xmlns:p14="http://schemas.microsoft.com/office/powerpoint/2010/main" val="567468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1000"/>
            <a:lum/>
          </a:blip>
          <a:srcRect/>
          <a:stretch>
            <a:fillRect l="-14000" r="-14000"/>
          </a:stretch>
        </a:blipFill>
        <a:effectLst/>
      </p:bgPr>
    </p:bg>
    <p:spTree>
      <p:nvGrpSpPr>
        <p:cNvPr id="1" name=""/>
        <p:cNvGrpSpPr/>
        <p:nvPr/>
      </p:nvGrpSpPr>
      <p:grpSpPr>
        <a:xfrm>
          <a:off x="0" y="0"/>
          <a:ext cx="0" cy="0"/>
          <a:chOff x="0" y="0"/>
          <a:chExt cx="0" cy="0"/>
        </a:xfrm>
      </p:grpSpPr>
      <p:sp>
        <p:nvSpPr>
          <p:cNvPr id="7" name="Freeform 11"/>
          <p:cNvSpPr/>
          <p:nvPr userDrawn="1"/>
        </p:nvSpPr>
        <p:spPr bwMode="auto">
          <a:xfrm flipV="1">
            <a:off x="88900" y="86522"/>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ln/>
        </p:spPr>
        <p:style>
          <a:lnRef idx="0">
            <a:schemeClr val="accent5"/>
          </a:lnRef>
          <a:fillRef idx="3">
            <a:schemeClr val="accent5"/>
          </a:fillRef>
          <a:effectRef idx="3">
            <a:schemeClr val="accent5"/>
          </a:effectRef>
          <a:fontRef idx="minor">
            <a:schemeClr val="lt1"/>
          </a:fontRef>
        </p:style>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3850F9-7772-435D-BDD1-BE10F2A49E5F}" type="datetimeFigureOut">
              <a:rPr lang="en-GB" smtClean="0"/>
              <a:t>30/03/2017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9850" y="157963"/>
            <a:ext cx="1060450" cy="365125"/>
          </a:xfrm>
          <a:prstGeom prst="rect">
            <a:avLst/>
          </a:prstGeom>
        </p:spPr>
        <p:txBody>
          <a:bodyPr vert="horz" lIns="91440" tIns="45720" rIns="91440" bIns="45720" rtlCol="0" anchor="ctr"/>
          <a:lstStyle>
            <a:lvl1pPr algn="r">
              <a:defRPr sz="3600">
                <a:solidFill>
                  <a:schemeClr val="bg1"/>
                </a:solidFill>
              </a:defRPr>
            </a:lvl1pPr>
          </a:lstStyle>
          <a:p>
            <a:fld id="{3C1BC0F0-630B-4FBC-BC96-DA29CB38E14A}" type="slidenum">
              <a:rPr lang="en-GB" smtClean="0"/>
              <a:pPr/>
              <a:t>‹#›</a:t>
            </a:fld>
            <a:endParaRPr lang="en-GB" dirty="0"/>
          </a:p>
        </p:txBody>
      </p:sp>
    </p:spTree>
    <p:extLst>
      <p:ext uri="{BB962C8B-B14F-4D97-AF65-F5344CB8AC3E}">
        <p14:creationId xmlns:p14="http://schemas.microsoft.com/office/powerpoint/2010/main" val="178226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localhost/tid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jp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tide.gsi.go.jp/image/ms1.jpg"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76785" y="2898818"/>
            <a:ext cx="10577015" cy="2133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8000" b="1" dirty="0">
                <a:effectLst>
                  <a:outerShdw blurRad="38100" dist="38100" dir="2700000" algn="tl">
                    <a:srgbClr val="000000">
                      <a:alpha val="43137"/>
                    </a:srgbClr>
                  </a:outerShdw>
                </a:effectLst>
              </a:rPr>
              <a:t>Automatic Tide </a:t>
            </a:r>
            <a:r>
              <a:rPr lang="en-GB" sz="8000" b="1" dirty="0" smtClean="0">
                <a:effectLst>
                  <a:outerShdw blurRad="38100" dist="38100" dir="2700000" algn="tl">
                    <a:srgbClr val="000000">
                      <a:alpha val="43137"/>
                    </a:srgbClr>
                  </a:outerShdw>
                </a:effectLst>
              </a:rPr>
              <a:t>Gauge </a:t>
            </a:r>
            <a:r>
              <a:rPr lang="en-GB" sz="8000" b="1" dirty="0">
                <a:effectLst>
                  <a:outerShdw blurRad="38100" dist="38100" dir="2700000" algn="tl">
                    <a:srgbClr val="000000">
                      <a:alpha val="43137"/>
                    </a:srgbClr>
                  </a:outerShdw>
                </a:effectLst>
              </a:rPr>
              <a:t>with </a:t>
            </a:r>
          </a:p>
          <a:p>
            <a:r>
              <a:rPr lang="en-GB" sz="8000" b="1" dirty="0">
                <a:effectLst>
                  <a:outerShdw blurRad="38100" dist="38100" dir="2700000" algn="tl">
                    <a:srgbClr val="000000">
                      <a:alpha val="43137"/>
                    </a:srgbClr>
                  </a:outerShdw>
                </a:effectLst>
              </a:rPr>
              <a:t>Data logger</a:t>
            </a:r>
          </a:p>
        </p:txBody>
      </p:sp>
      <p:sp>
        <p:nvSpPr>
          <p:cNvPr id="6" name="Slide Number Placeholder 3"/>
          <p:cNvSpPr>
            <a:spLocks noGrp="1"/>
          </p:cNvSpPr>
          <p:nvPr>
            <p:ph type="sldNum" sz="quarter" idx="12"/>
          </p:nvPr>
        </p:nvSpPr>
        <p:spPr>
          <a:xfrm>
            <a:off x="8610600" y="6356350"/>
            <a:ext cx="2743200" cy="365125"/>
          </a:xfrm>
        </p:spPr>
        <p:txBody>
          <a:bodyPr/>
          <a:lstStyle/>
          <a:p>
            <a:fld id="{4F6535E1-3CE9-4660-A5A8-C0CADC231191}" type="slidenum">
              <a:rPr lang="en-US" smtClean="0"/>
              <a:pPr/>
              <a:t>1</a:t>
            </a:fld>
            <a:endParaRPr lang="en-US"/>
          </a:p>
        </p:txBody>
      </p:sp>
    </p:spTree>
    <p:extLst>
      <p:ext uri="{BB962C8B-B14F-4D97-AF65-F5344CB8AC3E}">
        <p14:creationId xmlns:p14="http://schemas.microsoft.com/office/powerpoint/2010/main" val="17084130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6535E1-3CE9-4660-A5A8-C0CADC231191}" type="slidenum">
              <a:rPr lang="en-US" smtClean="0"/>
              <a:pPr/>
              <a:t>10</a:t>
            </a:fld>
            <a:endParaRPr lang="en-US"/>
          </a:p>
        </p:txBody>
      </p:sp>
      <p:sp>
        <p:nvSpPr>
          <p:cNvPr id="7" name="Title 1"/>
          <p:cNvSpPr txBox="1">
            <a:spLocks/>
          </p:cNvSpPr>
          <p:nvPr/>
        </p:nvSpPr>
        <p:spPr>
          <a:xfrm>
            <a:off x="1610436" y="56604"/>
            <a:ext cx="10581564" cy="65249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ln w="0"/>
                <a:solidFill>
                  <a:schemeClr val="bg1"/>
                </a:solidFill>
                <a:effectLst>
                  <a:reflection blurRad="6350" stA="53000" endA="300" endPos="35500" dir="5400000" sy="-90000" algn="bl" rotWithShape="0"/>
                </a:effectLst>
              </a:rPr>
              <a:t>Sensor modification </a:t>
            </a:r>
          </a:p>
        </p:txBody>
      </p:sp>
      <p:pic>
        <p:nvPicPr>
          <p:cNvPr id="9" name="Picture 8"/>
          <p:cNvPicPr>
            <a:picLocks noChangeAspect="1"/>
          </p:cNvPicPr>
          <p:nvPr/>
        </p:nvPicPr>
        <p:blipFill rotWithShape="1">
          <a:blip r:embed="rId3" cstate="hqprint">
            <a:extLst>
              <a:ext uri="{28A0092B-C50C-407E-A947-70E740481C1C}">
                <a14:useLocalDpi xmlns:a14="http://schemas.microsoft.com/office/drawing/2010/main" val="0"/>
              </a:ext>
            </a:extLst>
          </a:blip>
          <a:srcRect l="31740" t="4344" r="31637" b="32807"/>
          <a:stretch/>
        </p:blipFill>
        <p:spPr>
          <a:xfrm>
            <a:off x="392184" y="1009934"/>
            <a:ext cx="2009429" cy="1937982"/>
          </a:xfrm>
          <a:prstGeom prst="rect">
            <a:avLst/>
          </a:prstGeom>
        </p:spPr>
      </p:pic>
      <p:pic>
        <p:nvPicPr>
          <p:cNvPr id="10" name="Picture 9"/>
          <p:cNvPicPr>
            <a:picLocks noChangeAspect="1"/>
          </p:cNvPicPr>
          <p:nvPr/>
        </p:nvPicPr>
        <p:blipFill rotWithShape="1">
          <a:blip r:embed="rId4" cstate="hqprint">
            <a:extLst>
              <a:ext uri="{28A0092B-C50C-407E-A947-70E740481C1C}">
                <a14:useLocalDpi xmlns:a14="http://schemas.microsoft.com/office/drawing/2010/main" val="0"/>
              </a:ext>
            </a:extLst>
          </a:blip>
          <a:srcRect l="34441" r="11523"/>
          <a:stretch/>
        </p:blipFill>
        <p:spPr>
          <a:xfrm>
            <a:off x="2606723" y="1009934"/>
            <a:ext cx="1861705" cy="1937982"/>
          </a:xfrm>
          <a:prstGeom prst="rect">
            <a:avLst/>
          </a:prstGeom>
        </p:spPr>
      </p:pic>
      <p:pic>
        <p:nvPicPr>
          <p:cNvPr id="11" name="Picture 10"/>
          <p:cNvPicPr>
            <a:picLocks noChangeAspect="1"/>
          </p:cNvPicPr>
          <p:nvPr/>
        </p:nvPicPr>
        <p:blipFill rotWithShape="1">
          <a:blip r:embed="rId5" cstate="hqprint">
            <a:extLst>
              <a:ext uri="{28A0092B-C50C-407E-A947-70E740481C1C}">
                <a14:useLocalDpi xmlns:a14="http://schemas.microsoft.com/office/drawing/2010/main" val="0"/>
              </a:ext>
            </a:extLst>
          </a:blip>
          <a:srcRect l="15798" t="19574" r="14787" b="12341"/>
          <a:stretch/>
        </p:blipFill>
        <p:spPr>
          <a:xfrm>
            <a:off x="5014732" y="1009934"/>
            <a:ext cx="3394691" cy="1872932"/>
          </a:xfrm>
          <a:prstGeom prst="rect">
            <a:avLst/>
          </a:prstGeom>
        </p:spPr>
      </p:pic>
      <p:pic>
        <p:nvPicPr>
          <p:cNvPr id="12" name="Picture 11"/>
          <p:cNvPicPr>
            <a:picLocks noChangeAspect="1"/>
          </p:cNvPicPr>
          <p:nvPr/>
        </p:nvPicPr>
        <p:blipFill rotWithShape="1">
          <a:blip r:embed="rId6" cstate="hqprint">
            <a:extLst>
              <a:ext uri="{28A0092B-C50C-407E-A947-70E740481C1C}">
                <a14:useLocalDpi xmlns:a14="http://schemas.microsoft.com/office/drawing/2010/main" val="0"/>
              </a:ext>
            </a:extLst>
          </a:blip>
          <a:srcRect l="12135" t="10380" r="22624" b="15013"/>
          <a:stretch/>
        </p:blipFill>
        <p:spPr>
          <a:xfrm>
            <a:off x="8796975" y="1009934"/>
            <a:ext cx="2911661" cy="1872932"/>
          </a:xfrm>
          <a:prstGeom prst="rect">
            <a:avLst/>
          </a:prstGeom>
        </p:spPr>
      </p:pic>
      <p:pic>
        <p:nvPicPr>
          <p:cNvPr id="13" name="Picture 12"/>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92184" y="3439616"/>
            <a:ext cx="4390871" cy="2469865"/>
          </a:xfrm>
          <a:prstGeom prst="rect">
            <a:avLst/>
          </a:prstGeom>
        </p:spPr>
      </p:pic>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t="6030" b="24258"/>
          <a:stretch/>
        </p:blipFill>
        <p:spPr>
          <a:xfrm>
            <a:off x="5465108" y="3183706"/>
            <a:ext cx="6243528" cy="3059616"/>
          </a:xfrm>
          <a:prstGeom prst="rect">
            <a:avLst/>
          </a:prstGeom>
        </p:spPr>
      </p:pic>
    </p:spTree>
    <p:extLst>
      <p:ext uri="{BB962C8B-B14F-4D97-AF65-F5344CB8AC3E}">
        <p14:creationId xmlns:p14="http://schemas.microsoft.com/office/powerpoint/2010/main" val="18922220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F6535E1-3CE9-4660-A5A8-C0CADC231191}" type="slidenum">
              <a:rPr lang="en-US" smtClean="0"/>
              <a:pPr/>
              <a:t>11</a:t>
            </a:fld>
            <a:endParaRPr lang="en-US"/>
          </a:p>
        </p:txBody>
      </p:sp>
      <p:sp>
        <p:nvSpPr>
          <p:cNvPr id="8" name="Title 1"/>
          <p:cNvSpPr txBox="1">
            <a:spLocks/>
          </p:cNvSpPr>
          <p:nvPr/>
        </p:nvSpPr>
        <p:spPr>
          <a:xfrm>
            <a:off x="1610436" y="9426"/>
            <a:ext cx="10581564" cy="65249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ln w="0"/>
                <a:solidFill>
                  <a:schemeClr val="bg1"/>
                </a:solidFill>
                <a:effectLst>
                  <a:reflection blurRad="6350" stA="53000" endA="300" endPos="35500" dir="5400000" sy="-90000" algn="bl" rotWithShape="0"/>
                </a:effectLst>
              </a:rPr>
              <a:t>Power consumption </a:t>
            </a:r>
          </a:p>
        </p:txBody>
      </p:sp>
      <p:pic>
        <p:nvPicPr>
          <p:cNvPr id="9" name="Picture 8"/>
          <p:cNvPicPr/>
          <p:nvPr/>
        </p:nvPicPr>
        <p:blipFill rotWithShape="1">
          <a:blip r:embed="rId3" cstate="screen">
            <a:extLst>
              <a:ext uri="{28A0092B-C50C-407E-A947-70E740481C1C}">
                <a14:useLocalDpi xmlns:a14="http://schemas.microsoft.com/office/drawing/2010/main" val="0"/>
              </a:ext>
            </a:extLst>
          </a:blip>
          <a:srcRect t="5060" b="17409"/>
          <a:stretch/>
        </p:blipFill>
        <p:spPr bwMode="auto">
          <a:xfrm>
            <a:off x="6448027" y="844455"/>
            <a:ext cx="5743973" cy="2976918"/>
          </a:xfrm>
          <a:prstGeom prst="rect">
            <a:avLst/>
          </a:prstGeom>
          <a:ln>
            <a:noFill/>
          </a:ln>
          <a:extLst>
            <a:ext uri="{53640926-AAD7-44D8-BBD7-CCE9431645EC}">
              <a14:shadowObscured xmlns:a14="http://schemas.microsoft.com/office/drawing/2010/main"/>
            </a:ext>
          </a:extLst>
        </p:spPr>
      </p:pic>
      <p:pic>
        <p:nvPicPr>
          <p:cNvPr id="10" name="Picture 9"/>
          <p:cNvPicPr/>
          <p:nvPr/>
        </p:nvPicPr>
        <p:blipFill rotWithShape="1">
          <a:blip r:embed="rId4" cstate="print">
            <a:extLst>
              <a:ext uri="{28A0092B-C50C-407E-A947-70E740481C1C}">
                <a14:useLocalDpi xmlns:a14="http://schemas.microsoft.com/office/drawing/2010/main" val="0"/>
              </a:ext>
            </a:extLst>
          </a:blip>
          <a:srcRect l="20715" t="2541" r="25833" b="17878"/>
          <a:stretch/>
        </p:blipFill>
        <p:spPr bwMode="auto">
          <a:xfrm>
            <a:off x="1618122" y="844455"/>
            <a:ext cx="4648465" cy="5569993"/>
          </a:xfrm>
          <a:prstGeom prst="rect">
            <a:avLst/>
          </a:prstGeom>
          <a:ln>
            <a:noFill/>
          </a:ln>
          <a:extLst>
            <a:ext uri="{53640926-AAD7-44D8-BBD7-CCE9431645EC}">
              <a14:shadowObscured xmlns:a14="http://schemas.microsoft.com/office/drawing/2010/main"/>
            </a:ext>
          </a:extLst>
        </p:spPr>
      </p:pic>
      <p:graphicFrame>
        <p:nvGraphicFramePr>
          <p:cNvPr id="6" name="Table 5"/>
          <p:cNvGraphicFramePr>
            <a:graphicFrameLocks noGrp="1"/>
          </p:cNvGraphicFramePr>
          <p:nvPr>
            <p:extLst>
              <p:ext uri="{D42A27DB-BD31-4B8C-83A1-F6EECF244321}">
                <p14:modId xmlns:p14="http://schemas.microsoft.com/office/powerpoint/2010/main" val="4199106034"/>
              </p:ext>
            </p:extLst>
          </p:nvPr>
        </p:nvGraphicFramePr>
        <p:xfrm>
          <a:off x="6448027" y="3998795"/>
          <a:ext cx="5743973" cy="2739669"/>
        </p:xfrm>
        <a:graphic>
          <a:graphicData uri="http://schemas.openxmlformats.org/drawingml/2006/table">
            <a:tbl>
              <a:tblPr firstRow="1" bandRow="1">
                <a:tableStyleId>{5C22544A-7EE6-4342-B048-85BDC9FD1C3A}</a:tableStyleId>
              </a:tblPr>
              <a:tblGrid>
                <a:gridCol w="4600448">
                  <a:extLst>
                    <a:ext uri="{9D8B030D-6E8A-4147-A177-3AD203B41FA5}">
                      <a16:colId xmlns:a16="http://schemas.microsoft.com/office/drawing/2014/main" val="244555558"/>
                    </a:ext>
                  </a:extLst>
                </a:gridCol>
                <a:gridCol w="1143525">
                  <a:extLst>
                    <a:ext uri="{9D8B030D-6E8A-4147-A177-3AD203B41FA5}">
                      <a16:colId xmlns:a16="http://schemas.microsoft.com/office/drawing/2014/main" val="2645069867"/>
                    </a:ext>
                  </a:extLst>
                </a:gridCol>
              </a:tblGrid>
              <a:tr h="541913">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000" dirty="0">
                          <a:latin typeface="Times New Roman" panose="02020603050405020304" pitchFamily="18" charset="0"/>
                          <a:cs typeface="Times New Roman" panose="02020603050405020304" pitchFamily="18" charset="0"/>
                        </a:rPr>
                        <a:t>Power consumption component </a:t>
                      </a:r>
                    </a:p>
                  </a:txBody>
                  <a:tcPr/>
                </a:tc>
                <a:tc hMerge="1">
                  <a:txBody>
                    <a:bodyPr/>
                    <a:lstStyle/>
                    <a:p>
                      <a:endParaRPr lang="en-GB" dirty="0"/>
                    </a:p>
                  </a:txBody>
                  <a:tcPr/>
                </a:tc>
                <a:extLst>
                  <a:ext uri="{0D108BD9-81ED-4DB2-BD59-A6C34878D82A}">
                    <a16:rowId xmlns:a16="http://schemas.microsoft.com/office/drawing/2014/main" val="3999061892"/>
                  </a:ext>
                </a:extLst>
              </a:tr>
              <a:tr h="549439">
                <a:tc>
                  <a:txBody>
                    <a:bodyPr/>
                    <a:lstStyle/>
                    <a:p>
                      <a:r>
                        <a:rPr lang="en-GB" sz="2000" dirty="0">
                          <a:latin typeface="Times New Roman" panose="02020603050405020304" pitchFamily="18" charset="0"/>
                          <a:cs typeface="Times New Roman" panose="02020603050405020304" pitchFamily="18" charset="0"/>
                        </a:rPr>
                        <a:t>Ultrasonic Sensor </a:t>
                      </a:r>
                    </a:p>
                  </a:txBody>
                  <a:tcPr/>
                </a:tc>
                <a:tc>
                  <a:txBody>
                    <a:bodyPr/>
                    <a:lstStyle/>
                    <a:p>
                      <a:r>
                        <a:rPr lang="en-GB" sz="2000" dirty="0">
                          <a:latin typeface="Times New Roman" panose="02020603050405020304" pitchFamily="18" charset="0"/>
                          <a:cs typeface="Times New Roman" panose="02020603050405020304" pitchFamily="18" charset="0"/>
                        </a:rPr>
                        <a:t>: 250mA</a:t>
                      </a:r>
                    </a:p>
                  </a:txBody>
                  <a:tcPr/>
                </a:tc>
                <a:extLst>
                  <a:ext uri="{0D108BD9-81ED-4DB2-BD59-A6C34878D82A}">
                    <a16:rowId xmlns:a16="http://schemas.microsoft.com/office/drawing/2014/main" val="3935185036"/>
                  </a:ext>
                </a:extLst>
              </a:tr>
              <a:tr h="549439">
                <a:tc>
                  <a:txBody>
                    <a:bodyPr/>
                    <a:lstStyle/>
                    <a:p>
                      <a:r>
                        <a:rPr lang="en-GB" sz="2000" dirty="0" err="1">
                          <a:latin typeface="Times New Roman" panose="02020603050405020304" pitchFamily="18" charset="0"/>
                          <a:cs typeface="Times New Roman" panose="02020603050405020304" pitchFamily="18" charset="0"/>
                        </a:rPr>
                        <a:t>Ardino</a:t>
                      </a:r>
                      <a:r>
                        <a:rPr lang="en-GB" sz="2000" dirty="0">
                          <a:latin typeface="Times New Roman" panose="02020603050405020304" pitchFamily="18" charset="0"/>
                          <a:cs typeface="Times New Roman" panose="02020603050405020304" pitchFamily="18" charset="0"/>
                        </a:rPr>
                        <a:t> Uno module With Network</a:t>
                      </a:r>
                      <a:r>
                        <a:rPr lang="en-GB" sz="2000" baseline="0" dirty="0">
                          <a:latin typeface="Times New Roman" panose="02020603050405020304" pitchFamily="18" charset="0"/>
                          <a:cs typeface="Times New Roman" panose="02020603050405020304" pitchFamily="18" charset="0"/>
                        </a:rPr>
                        <a:t> shilled </a:t>
                      </a:r>
                      <a:endParaRPr lang="en-GB" sz="2000" dirty="0">
                        <a:latin typeface="Times New Roman" panose="02020603050405020304" pitchFamily="18" charset="0"/>
                        <a:cs typeface="Times New Roman" panose="02020603050405020304" pitchFamily="18" charset="0"/>
                      </a:endParaRPr>
                    </a:p>
                  </a:txBody>
                  <a:tcPr/>
                </a:tc>
                <a:tc>
                  <a:txBody>
                    <a:bodyPr/>
                    <a:lstStyle/>
                    <a:p>
                      <a:r>
                        <a:rPr lang="en-GB" sz="2000" dirty="0">
                          <a:latin typeface="Times New Roman" panose="02020603050405020304" pitchFamily="18" charset="0"/>
                          <a:cs typeface="Times New Roman" panose="02020603050405020304" pitchFamily="18" charset="0"/>
                        </a:rPr>
                        <a:t>: 300mA</a:t>
                      </a:r>
                    </a:p>
                  </a:txBody>
                  <a:tcPr/>
                </a:tc>
                <a:extLst>
                  <a:ext uri="{0D108BD9-81ED-4DB2-BD59-A6C34878D82A}">
                    <a16:rowId xmlns:a16="http://schemas.microsoft.com/office/drawing/2014/main" val="2260893483"/>
                  </a:ext>
                </a:extLst>
              </a:tr>
              <a:tr h="549439">
                <a:tc>
                  <a:txBody>
                    <a:bodyPr/>
                    <a:lstStyle/>
                    <a:p>
                      <a:r>
                        <a:rPr lang="en-GB" sz="2000" dirty="0">
                          <a:latin typeface="Times New Roman" panose="02020603050405020304" pitchFamily="18" charset="0"/>
                          <a:cs typeface="Times New Roman" panose="02020603050405020304" pitchFamily="18" charset="0"/>
                        </a:rPr>
                        <a:t>RTC module</a:t>
                      </a:r>
                    </a:p>
                  </a:txBody>
                  <a:tcPr/>
                </a:tc>
                <a:tc>
                  <a:txBody>
                    <a:bodyPr/>
                    <a:lstStyle/>
                    <a:p>
                      <a:r>
                        <a:rPr lang="en-GB" sz="2000" dirty="0">
                          <a:latin typeface="Times New Roman" panose="02020603050405020304" pitchFamily="18" charset="0"/>
                          <a:cs typeface="Times New Roman" panose="02020603050405020304" pitchFamily="18" charset="0"/>
                        </a:rPr>
                        <a:t>: 50mA</a:t>
                      </a:r>
                    </a:p>
                  </a:txBody>
                  <a:tcPr/>
                </a:tc>
                <a:extLst>
                  <a:ext uri="{0D108BD9-81ED-4DB2-BD59-A6C34878D82A}">
                    <a16:rowId xmlns:a16="http://schemas.microsoft.com/office/drawing/2014/main" val="3170540038"/>
                  </a:ext>
                </a:extLst>
              </a:tr>
              <a:tr h="549439">
                <a:tc>
                  <a:txBody>
                    <a:bodyPr/>
                    <a:lstStyle/>
                    <a:p>
                      <a:r>
                        <a:rPr lang="en-GB" sz="2000" dirty="0">
                          <a:latin typeface="Times New Roman" panose="02020603050405020304" pitchFamily="18" charset="0"/>
                          <a:cs typeface="Times New Roman" panose="02020603050405020304" pitchFamily="18" charset="0"/>
                        </a:rPr>
                        <a:t>Total </a:t>
                      </a:r>
                    </a:p>
                  </a:txBody>
                  <a:tcPr/>
                </a:tc>
                <a:tc>
                  <a:txBody>
                    <a:bodyPr/>
                    <a:lstStyle/>
                    <a:p>
                      <a:r>
                        <a:rPr lang="en-GB" sz="2000" dirty="0">
                          <a:latin typeface="Times New Roman" panose="02020603050405020304" pitchFamily="18" charset="0"/>
                          <a:cs typeface="Times New Roman" panose="02020603050405020304" pitchFamily="18" charset="0"/>
                        </a:rPr>
                        <a:t>: 600mA</a:t>
                      </a:r>
                    </a:p>
                  </a:txBody>
                  <a:tcPr/>
                </a:tc>
                <a:extLst>
                  <a:ext uri="{0D108BD9-81ED-4DB2-BD59-A6C34878D82A}">
                    <a16:rowId xmlns:a16="http://schemas.microsoft.com/office/drawing/2014/main" val="3494683883"/>
                  </a:ext>
                </a:extLst>
              </a:tr>
            </a:tbl>
          </a:graphicData>
        </a:graphic>
      </p:graphicFrame>
    </p:spTree>
    <p:extLst>
      <p:ext uri="{BB962C8B-B14F-4D97-AF65-F5344CB8AC3E}">
        <p14:creationId xmlns:p14="http://schemas.microsoft.com/office/powerpoint/2010/main" val="40528551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F6535E1-3CE9-4660-A5A8-C0CADC231191}" type="slidenum">
              <a:rPr lang="en-US" smtClean="0"/>
              <a:pPr/>
              <a:t>12</a:t>
            </a:fld>
            <a:endParaRPr lang="en-US"/>
          </a:p>
        </p:txBody>
      </p:sp>
      <p:sp>
        <p:nvSpPr>
          <p:cNvPr id="8" name="Title 1"/>
          <p:cNvSpPr txBox="1">
            <a:spLocks/>
          </p:cNvSpPr>
          <p:nvPr/>
        </p:nvSpPr>
        <p:spPr>
          <a:xfrm>
            <a:off x="1610436" y="9426"/>
            <a:ext cx="10581564" cy="65249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ln w="0"/>
                <a:solidFill>
                  <a:schemeClr val="bg1"/>
                </a:solidFill>
                <a:effectLst>
                  <a:reflection blurRad="6350" stA="53000" endA="300" endPos="35500" dir="5400000" sy="-90000" algn="bl" rotWithShape="0"/>
                </a:effectLst>
              </a:rPr>
              <a:t>Distance calculation (ultrasonic module)</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49640"/>
          <a:stretch/>
        </p:blipFill>
        <p:spPr>
          <a:xfrm>
            <a:off x="107950" y="867404"/>
            <a:ext cx="2316495" cy="5555138"/>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49842"/>
          <a:stretch/>
        </p:blipFill>
        <p:spPr>
          <a:xfrm>
            <a:off x="2717528" y="900371"/>
            <a:ext cx="2312016" cy="5522171"/>
          </a:xfrm>
          <a:prstGeom prst="rect">
            <a:avLst/>
          </a:prstGeom>
        </p:spPr>
      </p:pic>
      <p:pic>
        <p:nvPicPr>
          <p:cNvPr id="3074" name="Picture 2" descr="http://www.elecfreaks.com/wp-content/uploads/2011/05/Sensor_ObjDec_Ultra_SDM_IO_02.jpg"/>
          <p:cNvPicPr>
            <a:picLocks noChangeAspect="1" noChangeArrowheads="1"/>
          </p:cNvPicPr>
          <p:nvPr/>
        </p:nvPicPr>
        <p:blipFill rotWithShape="1">
          <a:blip r:embed="rId4">
            <a:extLst>
              <a:ext uri="{28A0092B-C50C-407E-A947-70E740481C1C}">
                <a14:useLocalDpi xmlns:a14="http://schemas.microsoft.com/office/drawing/2010/main" val="0"/>
              </a:ext>
            </a:extLst>
          </a:blip>
          <a:srcRect b="15959"/>
          <a:stretch/>
        </p:blipFill>
        <p:spPr bwMode="auto">
          <a:xfrm>
            <a:off x="5129628" y="900371"/>
            <a:ext cx="6812163" cy="31939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74743905"/>
                  </p:ext>
                </p:extLst>
              </p:nvPr>
            </p:nvGraphicFramePr>
            <p:xfrm>
              <a:off x="5322627" y="4332783"/>
              <a:ext cx="6728347" cy="2258955"/>
            </p:xfrm>
            <a:graphic>
              <a:graphicData uri="http://schemas.openxmlformats.org/drawingml/2006/table">
                <a:tbl>
                  <a:tblPr firstRow="1" firstCol="1" bandRow="1"/>
                  <a:tblGrid>
                    <a:gridCol w="207591">
                      <a:extLst>
                        <a:ext uri="{9D8B030D-6E8A-4147-A177-3AD203B41FA5}">
                          <a16:colId xmlns:a16="http://schemas.microsoft.com/office/drawing/2014/main" val="204352578"/>
                        </a:ext>
                      </a:extLst>
                    </a:gridCol>
                    <a:gridCol w="4866383">
                      <a:extLst>
                        <a:ext uri="{9D8B030D-6E8A-4147-A177-3AD203B41FA5}">
                          <a16:colId xmlns:a16="http://schemas.microsoft.com/office/drawing/2014/main" val="1815022704"/>
                        </a:ext>
                      </a:extLst>
                    </a:gridCol>
                    <a:gridCol w="1654373">
                      <a:extLst>
                        <a:ext uri="{9D8B030D-6E8A-4147-A177-3AD203B41FA5}">
                          <a16:colId xmlns:a16="http://schemas.microsoft.com/office/drawing/2014/main" val="1160121259"/>
                        </a:ext>
                      </a:extLst>
                    </a:gridCol>
                  </a:tblGrid>
                  <a:tr h="638781">
                    <a:tc>
                      <a:txBody>
                        <a:bodyPr/>
                        <a:lstStyle/>
                        <a:p>
                          <a:pPr algn="just">
                            <a:lnSpc>
                              <a:spcPct val="150000"/>
                            </a:lnSpc>
                            <a:spcAft>
                              <a:spcPts val="0"/>
                            </a:spcAft>
                          </a:pPr>
                          <a:r>
                            <a:rPr lang="en-GB" sz="20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20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lnL>
                          <a:noFill/>
                        </a:lnL>
                        <a:lnR>
                          <a:noFill/>
                        </a:lnR>
                        <a:lnT>
                          <a:noFill/>
                        </a:lnT>
                        <a:lnB>
                          <a:noFill/>
                        </a:lnB>
                      </a:tcPr>
                    </a:tc>
                    <a:tc>
                      <a:txBody>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𝑐</m:t>
                                </m:r>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 = 331.4 + </m:t>
                                </m:r>
                                <m:d>
                                  <m:dPr>
                                    <m:ctrlPr>
                                      <a:rPr lang="en-GB" sz="2000" i="1">
                                        <a:effectLst/>
                                        <a:latin typeface="Cambria Math" panose="02040503050406030204" pitchFamily="18" charset="0"/>
                                        <a:ea typeface="Calibri" panose="020F0502020204030204" pitchFamily="34" charset="0"/>
                                        <a:cs typeface="Iskoola Pota" panose="020B0502040204020203" pitchFamily="34" charset="0"/>
                                      </a:rPr>
                                    </m:ctrlPr>
                                  </m:dPr>
                                  <m:e>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0.606 </m:t>
                                    </m:r>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𝑇</m:t>
                                    </m:r>
                                  </m:e>
                                </m:d>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GB" sz="2000" i="1">
                                        <a:effectLst/>
                                        <a:latin typeface="Cambria Math" panose="02040503050406030204" pitchFamily="18" charset="0"/>
                                        <a:ea typeface="Calibri" panose="020F0502020204030204" pitchFamily="34" charset="0"/>
                                        <a:cs typeface="Iskoola Pota" panose="020B0502040204020203" pitchFamily="34" charset="0"/>
                                      </a:rPr>
                                    </m:ctrlPr>
                                  </m:dPr>
                                  <m:e>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0.0124 </m:t>
                                    </m:r>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GB" sz="2000" i="1">
                                        <a:effectLst/>
                                        <a:latin typeface="Cambria Math" panose="02040503050406030204" pitchFamily="18" charset="0"/>
                                        <a:ea typeface="Times New Roman" panose="02020603050405020304" pitchFamily="18" charset="0"/>
                                        <a:cs typeface="Times New Roman" panose="02020603050405020304" pitchFamily="18" charset="0"/>
                                      </a:rPr>
                                      <m:t>𝐻</m:t>
                                    </m:r>
                                  </m:e>
                                </m:d>
                              </m:oMath>
                            </m:oMathPara>
                          </a14:m>
                          <a:endParaRPr lang="en-GB" sz="20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lnL>
                          <a:noFill/>
                        </a:lnL>
                        <a:lnR>
                          <a:noFill/>
                        </a:lnR>
                        <a:lnT>
                          <a:noFill/>
                        </a:lnT>
                        <a:lnB>
                          <a:noFill/>
                        </a:lnB>
                      </a:tcPr>
                    </a:tc>
                    <a:tc>
                      <a:txBody>
                        <a:bodyPr/>
                        <a:lstStyle/>
                        <a:p>
                          <a:pPr algn="just">
                            <a:lnSpc>
                              <a:spcPct val="150000"/>
                            </a:lnSpc>
                            <a:spcAft>
                              <a:spcPts val="0"/>
                            </a:spcAft>
                          </a:pPr>
                          <a:r>
                            <a:rPr lang="en-GB"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2000" dirty="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4223816029"/>
                      </a:ext>
                    </a:extLst>
                  </a:tr>
                  <a:tr h="1620174">
                    <a:tc gridSpan="3">
                      <a:txBody>
                        <a:bodyPr/>
                        <a:lstStyle/>
                        <a:p>
                          <a:pPr algn="just">
                            <a:lnSpc>
                              <a:spcPct val="150000"/>
                            </a:lnSpc>
                            <a:spcAft>
                              <a:spcPts val="0"/>
                            </a:spcAft>
                          </a:pPr>
                          <a:r>
                            <a:rPr lang="en-GB" sz="2000" dirty="0">
                              <a:effectLst/>
                              <a:latin typeface="Times New Roman" panose="02020603050405020304" pitchFamily="18" charset="0"/>
                              <a:ea typeface="Times New Roman" panose="02020603050405020304" pitchFamily="18" charset="0"/>
                              <a:cs typeface="Times New Roman" panose="02020603050405020304" pitchFamily="18" charset="0"/>
                            </a:rPr>
                            <a:t>Where c = Speed of sound in meters per second (m/s), 331.4 = Speed of sound (in m/s) at 0 °C and 0% humidity, T = Temperature in °C, H = % Humidity (relative humidity), </a:t>
                          </a:r>
                          <a:endParaRPr lang="en-GB" sz="2000" dirty="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lnL>
                          <a:noFill/>
                        </a:lnL>
                        <a:lnR>
                          <a:noFill/>
                        </a:lnR>
                        <a:lnT>
                          <a:noFill/>
                        </a:lnT>
                        <a:lnB>
                          <a:noFill/>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38720803"/>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74743905"/>
                  </p:ext>
                </p:extLst>
              </p:nvPr>
            </p:nvGraphicFramePr>
            <p:xfrm>
              <a:off x="5322627" y="4332783"/>
              <a:ext cx="6728347" cy="2258955"/>
            </p:xfrm>
            <a:graphic>
              <a:graphicData uri="http://schemas.openxmlformats.org/drawingml/2006/table">
                <a:tbl>
                  <a:tblPr firstRow="1" firstCol="1" bandRow="1"/>
                  <a:tblGrid>
                    <a:gridCol w="207591">
                      <a:extLst>
                        <a:ext uri="{9D8B030D-6E8A-4147-A177-3AD203B41FA5}">
                          <a16:colId xmlns:a16="http://schemas.microsoft.com/office/drawing/2014/main" val="204352578"/>
                        </a:ext>
                      </a:extLst>
                    </a:gridCol>
                    <a:gridCol w="4866383">
                      <a:extLst>
                        <a:ext uri="{9D8B030D-6E8A-4147-A177-3AD203B41FA5}">
                          <a16:colId xmlns:a16="http://schemas.microsoft.com/office/drawing/2014/main" val="1815022704"/>
                        </a:ext>
                      </a:extLst>
                    </a:gridCol>
                    <a:gridCol w="1654373">
                      <a:extLst>
                        <a:ext uri="{9D8B030D-6E8A-4147-A177-3AD203B41FA5}">
                          <a16:colId xmlns:a16="http://schemas.microsoft.com/office/drawing/2014/main" val="1160121259"/>
                        </a:ext>
                      </a:extLst>
                    </a:gridCol>
                  </a:tblGrid>
                  <a:tr h="638781">
                    <a:tc>
                      <a:txBody>
                        <a:bodyPr/>
                        <a:lstStyle/>
                        <a:p>
                          <a:pPr algn="just">
                            <a:lnSpc>
                              <a:spcPct val="150000"/>
                            </a:lnSpc>
                            <a:spcAft>
                              <a:spcPts val="0"/>
                            </a:spcAft>
                          </a:pPr>
                          <a:r>
                            <a:rPr lang="en-GB" sz="20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20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5"/>
                          <a:stretch>
                            <a:fillRect l="-4255" r="-33917" b="-254286"/>
                          </a:stretch>
                        </a:blipFill>
                      </a:tcPr>
                    </a:tc>
                    <a:tc>
                      <a:txBody>
                        <a:bodyPr/>
                        <a:lstStyle/>
                        <a:p>
                          <a:pPr algn="just">
                            <a:lnSpc>
                              <a:spcPct val="150000"/>
                            </a:lnSpc>
                            <a:spcAft>
                              <a:spcPts val="0"/>
                            </a:spcAft>
                          </a:pPr>
                          <a:r>
                            <a:rPr lang="en-GB"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2000" dirty="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4223816029"/>
                      </a:ext>
                    </a:extLst>
                  </a:tr>
                  <a:tr h="1620174">
                    <a:tc gridSpan="3">
                      <a:txBody>
                        <a:bodyPr/>
                        <a:lstStyle/>
                        <a:p>
                          <a:pPr algn="just">
                            <a:lnSpc>
                              <a:spcPct val="150000"/>
                            </a:lnSpc>
                            <a:spcAft>
                              <a:spcPts val="0"/>
                            </a:spcAft>
                          </a:pPr>
                          <a:r>
                            <a:rPr lang="en-GB" sz="2000" dirty="0">
                              <a:effectLst/>
                              <a:latin typeface="Times New Roman" panose="02020603050405020304" pitchFamily="18" charset="0"/>
                              <a:ea typeface="Times New Roman" panose="02020603050405020304" pitchFamily="18" charset="0"/>
                              <a:cs typeface="Times New Roman" panose="02020603050405020304" pitchFamily="18" charset="0"/>
                            </a:rPr>
                            <a:t>Where c = Speed of sound in meters per second (m/s), 331.4 = Speed of sound (in m/s) at 0 °C and 0% humidity, T = Temperature in °C, H = % Humidity (relative humidity), </a:t>
                          </a:r>
                          <a:endParaRPr lang="en-GB" sz="2000" dirty="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lnL>
                          <a:noFill/>
                        </a:lnL>
                        <a:lnR>
                          <a:noFill/>
                        </a:lnR>
                        <a:lnT>
                          <a:noFill/>
                        </a:lnT>
                        <a:lnB>
                          <a:noFill/>
                        </a:lnB>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238720803"/>
                      </a:ext>
                    </a:extLst>
                  </a:tr>
                </a:tbl>
              </a:graphicData>
            </a:graphic>
          </p:graphicFrame>
        </mc:Fallback>
      </mc:AlternateContent>
    </p:spTree>
    <p:extLst>
      <p:ext uri="{BB962C8B-B14F-4D97-AF65-F5344CB8AC3E}">
        <p14:creationId xmlns:p14="http://schemas.microsoft.com/office/powerpoint/2010/main" val="26583955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F6535E1-3CE9-4660-A5A8-C0CADC231191}" type="slidenum">
              <a:rPr lang="en-US" smtClean="0"/>
              <a:pPr/>
              <a:t>13</a:t>
            </a:fld>
            <a:endParaRPr lang="en-US"/>
          </a:p>
        </p:txBody>
      </p:sp>
      <p:sp>
        <p:nvSpPr>
          <p:cNvPr id="8" name="Title 1"/>
          <p:cNvSpPr txBox="1">
            <a:spLocks/>
          </p:cNvSpPr>
          <p:nvPr/>
        </p:nvSpPr>
        <p:spPr>
          <a:xfrm>
            <a:off x="1610436" y="9426"/>
            <a:ext cx="10581564" cy="65249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ln w="0"/>
                <a:solidFill>
                  <a:schemeClr val="bg1"/>
                </a:solidFill>
                <a:effectLst>
                  <a:reflection blurRad="6350" stA="53000" endA="300" endPos="35500" dir="5400000" sy="-90000" algn="bl" rotWithShape="0"/>
                </a:effectLst>
              </a:rPr>
              <a:t>Data Logging </a:t>
            </a:r>
          </a:p>
        </p:txBody>
      </p:sp>
      <p:pic>
        <p:nvPicPr>
          <p:cNvPr id="1028" name="Picture 4" descr="https://circuit.rocks/image/cache/product/ethernet-shield-w5100/ethernet-shield-w5100-for-arduino-a310-500x500.jpg"/>
          <p:cNvPicPr>
            <a:picLocks noChangeAspect="1" noChangeArrowheads="1"/>
          </p:cNvPicPr>
          <p:nvPr/>
        </p:nvPicPr>
        <p:blipFill>
          <a:blip r:embed="rId3">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8485781" y="153109"/>
            <a:ext cx="4230805" cy="42308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076597" y="3569271"/>
            <a:ext cx="2115403" cy="369332"/>
          </a:xfrm>
          <a:prstGeom prst="rect">
            <a:avLst/>
          </a:prstGeom>
          <a:noFill/>
        </p:spPr>
        <p:txBody>
          <a:bodyPr wrap="square" rtlCol="0">
            <a:spAutoFit/>
          </a:bodyPr>
          <a:lstStyle/>
          <a:p>
            <a:r>
              <a:rPr lang="en-GB" dirty="0"/>
              <a:t>SD  CARD Slot</a:t>
            </a:r>
          </a:p>
        </p:txBody>
      </p:sp>
      <p:cxnSp>
        <p:nvCxnSpPr>
          <p:cNvPr id="7" name="Straight Arrow Connector 6"/>
          <p:cNvCxnSpPr/>
          <p:nvPr/>
        </p:nvCxnSpPr>
        <p:spPr>
          <a:xfrm flipH="1" flipV="1">
            <a:off x="10945504" y="2797791"/>
            <a:ext cx="188794" cy="812463"/>
          </a:xfrm>
          <a:prstGeom prst="straightConnector1">
            <a:avLst/>
          </a:prstGeom>
          <a:ln w="762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Rectangle 8"/>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14" name="Picture 13"/>
          <p:cNvPicPr>
            <a:picLocks noChangeAspect="1"/>
          </p:cNvPicPr>
          <p:nvPr/>
        </p:nvPicPr>
        <p:blipFill rotWithShape="1">
          <a:blip r:embed="rId4"/>
          <a:srcRect t="52294"/>
          <a:stretch/>
        </p:blipFill>
        <p:spPr>
          <a:xfrm>
            <a:off x="267157" y="1339354"/>
            <a:ext cx="9045438" cy="5518646"/>
          </a:xfrm>
          <a:prstGeom prst="rect">
            <a:avLst/>
          </a:prstGeom>
        </p:spPr>
      </p:pic>
      <p:pic>
        <p:nvPicPr>
          <p:cNvPr id="1034" name="Picture 10" descr="http://rajivelectronics.com/wp-content/uploads/2016/03/241.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1684" y="765519"/>
            <a:ext cx="3405041" cy="340504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668342" y="3251534"/>
            <a:ext cx="2115403" cy="369332"/>
          </a:xfrm>
          <a:prstGeom prst="rect">
            <a:avLst/>
          </a:prstGeom>
          <a:noFill/>
        </p:spPr>
        <p:txBody>
          <a:bodyPr wrap="square" rtlCol="0">
            <a:spAutoFit/>
          </a:bodyPr>
          <a:lstStyle/>
          <a:p>
            <a:r>
              <a:rPr lang="en-GB" dirty="0"/>
              <a:t>RTC Module</a:t>
            </a:r>
          </a:p>
        </p:txBody>
      </p:sp>
    </p:spTree>
    <p:extLst>
      <p:ext uri="{BB962C8B-B14F-4D97-AF65-F5344CB8AC3E}">
        <p14:creationId xmlns:p14="http://schemas.microsoft.com/office/powerpoint/2010/main" val="38602858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6535E1-3CE9-4660-A5A8-C0CADC231191}" type="slidenum">
              <a:rPr lang="en-US" smtClean="0"/>
              <a:pPr/>
              <a:t>14</a:t>
            </a:fld>
            <a:endParaRPr lang="en-US"/>
          </a:p>
        </p:txBody>
      </p:sp>
      <p:sp>
        <p:nvSpPr>
          <p:cNvPr id="9" name="Title 1"/>
          <p:cNvSpPr txBox="1">
            <a:spLocks/>
          </p:cNvSpPr>
          <p:nvPr/>
        </p:nvSpPr>
        <p:spPr>
          <a:xfrm>
            <a:off x="1610436" y="9426"/>
            <a:ext cx="10581564" cy="65249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ln w="0"/>
                <a:solidFill>
                  <a:schemeClr val="bg1"/>
                </a:solidFill>
                <a:effectLst>
                  <a:reflection blurRad="6350" stA="53000" endA="300" endPos="35500" dir="5400000" sy="-90000" algn="bl" rotWithShape="0"/>
                </a:effectLst>
              </a:rPr>
              <a:t>Web application Development- Data base </a:t>
            </a:r>
          </a:p>
        </p:txBody>
      </p:sp>
      <p:pic>
        <p:nvPicPr>
          <p:cNvPr id="7" name="Picture 6"/>
          <p:cNvPicPr>
            <a:picLocks noChangeAspect="1"/>
          </p:cNvPicPr>
          <p:nvPr/>
        </p:nvPicPr>
        <p:blipFill>
          <a:blip r:embed="rId3"/>
          <a:stretch>
            <a:fillRect/>
          </a:stretch>
        </p:blipFill>
        <p:spPr>
          <a:xfrm>
            <a:off x="313543" y="1114071"/>
            <a:ext cx="4844828" cy="1765608"/>
          </a:xfrm>
          <a:prstGeom prst="rect">
            <a:avLst/>
          </a:prstGeom>
        </p:spPr>
      </p:pic>
      <p:pic>
        <p:nvPicPr>
          <p:cNvPr id="8" name="Picture 7"/>
          <p:cNvPicPr>
            <a:picLocks noChangeAspect="1"/>
          </p:cNvPicPr>
          <p:nvPr/>
        </p:nvPicPr>
        <p:blipFill>
          <a:blip r:embed="rId4"/>
          <a:stretch>
            <a:fillRect/>
          </a:stretch>
        </p:blipFill>
        <p:spPr>
          <a:xfrm>
            <a:off x="266366" y="3864096"/>
            <a:ext cx="4939181" cy="1505135"/>
          </a:xfrm>
          <a:prstGeom prst="rect">
            <a:avLst/>
          </a:prstGeom>
        </p:spPr>
      </p:pic>
      <p:sp>
        <p:nvSpPr>
          <p:cNvPr id="2" name="TextBox 1"/>
          <p:cNvSpPr txBox="1"/>
          <p:nvPr/>
        </p:nvSpPr>
        <p:spPr>
          <a:xfrm>
            <a:off x="5868536" y="1255594"/>
            <a:ext cx="5909481" cy="3046988"/>
          </a:xfrm>
          <a:prstGeom prst="rect">
            <a:avLst/>
          </a:prstGeom>
          <a:noFill/>
        </p:spPr>
        <p:txBody>
          <a:bodyPr wrap="square" rtlCol="0">
            <a:spAutoFit/>
          </a:bodyPr>
          <a:lstStyle/>
          <a:p>
            <a:r>
              <a:rPr lang="en-GB" sz="2400" dirty="0"/>
              <a:t>The Database has design with two tables </a:t>
            </a:r>
          </a:p>
          <a:p>
            <a:pPr marL="285750" indent="-285750">
              <a:buFont typeface="Arial" panose="020B0604020202020204" pitchFamily="34" charset="0"/>
              <a:buChar char="•"/>
            </a:pPr>
            <a:r>
              <a:rPr lang="en-GB" sz="2400" dirty="0"/>
              <a:t>Tide Info</a:t>
            </a:r>
          </a:p>
          <a:p>
            <a:pPr marL="742950" lvl="1" indent="-285750">
              <a:buFont typeface="Arial" panose="020B0604020202020204" pitchFamily="34" charset="0"/>
              <a:buChar char="•"/>
            </a:pPr>
            <a:r>
              <a:rPr lang="en-GB" sz="2400" dirty="0"/>
              <a:t>Tide Height.</a:t>
            </a:r>
          </a:p>
          <a:p>
            <a:pPr marL="742950" lvl="1" indent="-285750">
              <a:buFont typeface="Arial" panose="020B0604020202020204" pitchFamily="34" charset="0"/>
              <a:buChar char="•"/>
            </a:pPr>
            <a:r>
              <a:rPr lang="en-GB" sz="2400" dirty="0"/>
              <a:t>Temperature.</a:t>
            </a:r>
          </a:p>
          <a:p>
            <a:pPr marL="742950" lvl="1" indent="-285750">
              <a:buFont typeface="Arial" panose="020B0604020202020204" pitchFamily="34" charset="0"/>
              <a:buChar char="•"/>
            </a:pPr>
            <a:r>
              <a:rPr lang="en-GB" sz="2400" dirty="0"/>
              <a:t>Location Id.</a:t>
            </a:r>
          </a:p>
          <a:p>
            <a:pPr marL="285750" indent="-285750">
              <a:buFont typeface="Arial" panose="020B0604020202020204" pitchFamily="34" charset="0"/>
              <a:buChar char="•"/>
            </a:pPr>
            <a:r>
              <a:rPr lang="en-GB" sz="2400" dirty="0"/>
              <a:t>User</a:t>
            </a:r>
          </a:p>
          <a:p>
            <a:pPr marL="742950" lvl="1" indent="-285750">
              <a:buFont typeface="Arial" panose="020B0604020202020204" pitchFamily="34" charset="0"/>
              <a:buChar char="•"/>
            </a:pPr>
            <a:r>
              <a:rPr lang="en-GB" sz="2400" dirty="0"/>
              <a:t>User Name.</a:t>
            </a:r>
          </a:p>
          <a:p>
            <a:pPr marL="742950" lvl="1" indent="-285750">
              <a:buFont typeface="Arial" panose="020B0604020202020204" pitchFamily="34" charset="0"/>
              <a:buChar char="•"/>
            </a:pPr>
            <a:r>
              <a:rPr lang="en-GB" sz="2400" dirty="0"/>
              <a:t>Password.</a:t>
            </a:r>
          </a:p>
        </p:txBody>
      </p:sp>
    </p:spTree>
    <p:extLst>
      <p:ext uri="{BB962C8B-B14F-4D97-AF65-F5344CB8AC3E}">
        <p14:creationId xmlns:p14="http://schemas.microsoft.com/office/powerpoint/2010/main" val="5349246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1BC0F0-630B-4FBC-BC96-DA29CB38E14A}" type="slidenum">
              <a:rPr lang="en-GB" smtClean="0"/>
              <a:pPr/>
              <a:t>15</a:t>
            </a:fld>
            <a:endParaRPr lang="en-GB" dirty="0"/>
          </a:p>
        </p:txBody>
      </p:sp>
      <p:sp>
        <p:nvSpPr>
          <p:cNvPr id="5" name="Title 1"/>
          <p:cNvSpPr txBox="1">
            <a:spLocks/>
          </p:cNvSpPr>
          <p:nvPr/>
        </p:nvSpPr>
        <p:spPr>
          <a:xfrm>
            <a:off x="1610436" y="9426"/>
            <a:ext cx="10581564" cy="65249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ln w="0"/>
                <a:solidFill>
                  <a:schemeClr val="bg1"/>
                </a:solidFill>
                <a:effectLst>
                  <a:reflection blurRad="6350" stA="53000" endA="300" endPos="35500" dir="5400000" sy="-90000" algn="bl" rotWithShape="0"/>
                </a:effectLst>
              </a:rPr>
              <a:t>Web application Development- Interface</a:t>
            </a:r>
          </a:p>
        </p:txBody>
      </p:sp>
      <p:pic>
        <p:nvPicPr>
          <p:cNvPr id="6" name="Picture 5" descr="D:\ATG\doc\a5.png">
            <a:hlinkClick r:id="rId2"/>
          </p:cNvPr>
          <p:cNvPicPr/>
          <p:nvPr/>
        </p:nvPicPr>
        <p:blipFill rotWithShape="1">
          <a:blip r:embed="rId3">
            <a:extLst>
              <a:ext uri="{28A0092B-C50C-407E-A947-70E740481C1C}">
                <a14:useLocalDpi xmlns:a14="http://schemas.microsoft.com/office/drawing/2010/main" val="0"/>
              </a:ext>
            </a:extLst>
          </a:blip>
          <a:srcRect l="2742" t="13561" r="19069" b="9097"/>
          <a:stretch/>
        </p:blipFill>
        <p:spPr bwMode="auto">
          <a:xfrm>
            <a:off x="2121241" y="1027048"/>
            <a:ext cx="7950807" cy="4814193"/>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2992742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C1BC0F0-630B-4FBC-BC96-DA29CB38E14A}" type="slidenum">
              <a:rPr lang="en-GB" smtClean="0"/>
              <a:pPr/>
              <a:t>16</a:t>
            </a:fld>
            <a:endParaRPr lang="en-GB" dirty="0"/>
          </a:p>
        </p:txBody>
      </p:sp>
      <p:sp>
        <p:nvSpPr>
          <p:cNvPr id="5" name="Title 1"/>
          <p:cNvSpPr txBox="1">
            <a:spLocks/>
          </p:cNvSpPr>
          <p:nvPr/>
        </p:nvSpPr>
        <p:spPr>
          <a:xfrm>
            <a:off x="1610436" y="9426"/>
            <a:ext cx="10581564" cy="65249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ln w="0"/>
                <a:solidFill>
                  <a:schemeClr val="bg1"/>
                </a:solidFill>
                <a:effectLst>
                  <a:reflection blurRad="6350" stA="53000" endA="300" endPos="35500" dir="5400000" sy="-90000" algn="bl" rotWithShape="0"/>
                </a:effectLst>
              </a:rPr>
              <a:t>Observation-Comparison with manual data</a:t>
            </a:r>
          </a:p>
        </p:txBody>
      </p:sp>
      <p:pic>
        <p:nvPicPr>
          <p:cNvPr id="6" name="Picture 5" descr="D:\ATG\Data\Matlab\out.jpg"/>
          <p:cNvPicPr/>
          <p:nvPr/>
        </p:nvPicPr>
        <p:blipFill rotWithShape="1">
          <a:blip r:embed="rId2">
            <a:extLst>
              <a:ext uri="{28A0092B-C50C-407E-A947-70E740481C1C}">
                <a14:useLocalDpi xmlns:a14="http://schemas.microsoft.com/office/drawing/2010/main" val="0"/>
              </a:ext>
            </a:extLst>
          </a:blip>
          <a:srcRect l="8317" r="13689"/>
          <a:stretch/>
        </p:blipFill>
        <p:spPr bwMode="auto">
          <a:xfrm>
            <a:off x="107950" y="789337"/>
            <a:ext cx="5395136" cy="3209457"/>
          </a:xfrm>
          <a:prstGeom prst="rect">
            <a:avLst/>
          </a:prstGeom>
          <a:noFill/>
          <a:ln>
            <a:noFill/>
          </a:ln>
          <a:extLst>
            <a:ext uri="{53640926-AAD7-44D8-BBD7-CCE9431645EC}">
              <a14:shadowObscured xmlns:a14="http://schemas.microsoft.com/office/drawing/2010/main"/>
            </a:ext>
          </a:extLst>
        </p:spPr>
      </p:pic>
      <p:pic>
        <p:nvPicPr>
          <p:cNvPr id="7" name="Picture 6" descr="D:\ATG\Data\Matlab\Frequency.jpg"/>
          <p:cNvPicPr/>
          <p:nvPr/>
        </p:nvPicPr>
        <p:blipFill rotWithShape="1">
          <a:blip r:embed="rId3">
            <a:extLst>
              <a:ext uri="{28A0092B-C50C-407E-A947-70E740481C1C}">
                <a14:useLocalDpi xmlns:a14="http://schemas.microsoft.com/office/drawing/2010/main" val="0"/>
              </a:ext>
            </a:extLst>
          </a:blip>
          <a:srcRect l="7391" r="5640"/>
          <a:stretch/>
        </p:blipFill>
        <p:spPr bwMode="auto">
          <a:xfrm>
            <a:off x="6346209" y="789337"/>
            <a:ext cx="5472752" cy="3209457"/>
          </a:xfrm>
          <a:prstGeom prst="rect">
            <a:avLst/>
          </a:prstGeom>
          <a:noFill/>
          <a:ln>
            <a:noFill/>
          </a:ln>
        </p:spPr>
      </p:pic>
      <p:sp>
        <p:nvSpPr>
          <p:cNvPr id="8" name="TextBox 7"/>
          <p:cNvSpPr txBox="1"/>
          <p:nvPr/>
        </p:nvSpPr>
        <p:spPr>
          <a:xfrm>
            <a:off x="6901218" y="3998794"/>
            <a:ext cx="4189863" cy="369332"/>
          </a:xfrm>
          <a:prstGeom prst="rect">
            <a:avLst/>
          </a:prstGeom>
          <a:noFill/>
        </p:spPr>
        <p:txBody>
          <a:bodyPr wrap="square" rtlCol="0">
            <a:spAutoFit/>
          </a:bodyPr>
          <a:lstStyle/>
          <a:p>
            <a:pPr algn="ctr"/>
            <a:r>
              <a:rPr lang="en-GB" b="1" dirty="0"/>
              <a:t>Frequency curve of error</a:t>
            </a:r>
          </a:p>
        </p:txBody>
      </p:sp>
      <p:sp>
        <p:nvSpPr>
          <p:cNvPr id="9" name="TextBox 8"/>
          <p:cNvSpPr txBox="1"/>
          <p:nvPr/>
        </p:nvSpPr>
        <p:spPr>
          <a:xfrm>
            <a:off x="-390194" y="3969813"/>
            <a:ext cx="6292851" cy="369332"/>
          </a:xfrm>
          <a:prstGeom prst="rect">
            <a:avLst/>
          </a:prstGeom>
          <a:noFill/>
        </p:spPr>
        <p:txBody>
          <a:bodyPr wrap="square" rtlCol="0">
            <a:spAutoFit/>
          </a:bodyPr>
          <a:lstStyle/>
          <a:p>
            <a:pPr algn="ctr"/>
            <a:r>
              <a:rPr lang="en-GB" b="1" dirty="0"/>
              <a:t>Manual reading Vs Tide gauge reading in 10/12/2014</a:t>
            </a:r>
          </a:p>
        </p:txBody>
      </p:sp>
      <p:graphicFrame>
        <p:nvGraphicFramePr>
          <p:cNvPr id="3" name="Table 2"/>
          <p:cNvGraphicFramePr>
            <a:graphicFrameLocks noGrp="1"/>
          </p:cNvGraphicFramePr>
          <p:nvPr>
            <p:extLst>
              <p:ext uri="{D42A27DB-BD31-4B8C-83A1-F6EECF244321}">
                <p14:modId xmlns:p14="http://schemas.microsoft.com/office/powerpoint/2010/main" val="1735588372"/>
              </p:ext>
            </p:extLst>
          </p:nvPr>
        </p:nvGraphicFramePr>
        <p:xfrm>
          <a:off x="133302" y="4269897"/>
          <a:ext cx="1913861" cy="2588100"/>
        </p:xfrm>
        <a:graphic>
          <a:graphicData uri="http://schemas.openxmlformats.org/drawingml/2006/table">
            <a:tbl>
              <a:tblPr>
                <a:tableStyleId>{5C22544A-7EE6-4342-B048-85BDC9FD1C3A}</a:tableStyleId>
              </a:tblPr>
              <a:tblGrid>
                <a:gridCol w="850604">
                  <a:extLst>
                    <a:ext uri="{9D8B030D-6E8A-4147-A177-3AD203B41FA5}">
                      <a16:colId xmlns:a16="http://schemas.microsoft.com/office/drawing/2014/main" val="158494976"/>
                    </a:ext>
                  </a:extLst>
                </a:gridCol>
                <a:gridCol w="1063257">
                  <a:extLst>
                    <a:ext uri="{9D8B030D-6E8A-4147-A177-3AD203B41FA5}">
                      <a16:colId xmlns:a16="http://schemas.microsoft.com/office/drawing/2014/main" val="615236480"/>
                    </a:ext>
                  </a:extLst>
                </a:gridCol>
              </a:tblGrid>
              <a:tr h="215675">
                <a:tc>
                  <a:txBody>
                    <a:bodyPr/>
                    <a:lstStyle/>
                    <a:p>
                      <a:pPr algn="l" fontAlgn="b"/>
                      <a:r>
                        <a:rPr lang="en-GB" sz="1200" u="none" strike="noStrike">
                          <a:effectLst/>
                        </a:rPr>
                        <a:t>ERROR</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200" u="none" strike="noStrike">
                          <a:effectLst/>
                        </a:rPr>
                        <a:t>FREQUENCY</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76423862"/>
                  </a:ext>
                </a:extLst>
              </a:tr>
              <a:tr h="215675">
                <a:tc>
                  <a:txBody>
                    <a:bodyPr/>
                    <a:lstStyle/>
                    <a:p>
                      <a:pPr algn="r" fontAlgn="b"/>
                      <a:r>
                        <a:rPr lang="en-GB" sz="1200" u="none" strike="noStrike">
                          <a:effectLst/>
                        </a:rPr>
                        <a:t>-0.050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27468791"/>
                  </a:ext>
                </a:extLst>
              </a:tr>
              <a:tr h="215675">
                <a:tc>
                  <a:txBody>
                    <a:bodyPr/>
                    <a:lstStyle/>
                    <a:p>
                      <a:pPr algn="r" fontAlgn="b"/>
                      <a:r>
                        <a:rPr lang="en-GB" sz="1200" u="none" strike="noStrike">
                          <a:effectLst/>
                        </a:rPr>
                        <a:t>-0.040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2</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56803626"/>
                  </a:ext>
                </a:extLst>
              </a:tr>
              <a:tr h="215675">
                <a:tc>
                  <a:txBody>
                    <a:bodyPr/>
                    <a:lstStyle/>
                    <a:p>
                      <a:pPr algn="r" fontAlgn="b"/>
                      <a:r>
                        <a:rPr lang="en-GB" sz="1200" u="none" strike="noStrike">
                          <a:effectLst/>
                        </a:rPr>
                        <a:t>-0.030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7</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0798034"/>
                  </a:ext>
                </a:extLst>
              </a:tr>
              <a:tr h="215675">
                <a:tc>
                  <a:txBody>
                    <a:bodyPr/>
                    <a:lstStyle/>
                    <a:p>
                      <a:pPr algn="r" fontAlgn="b"/>
                      <a:r>
                        <a:rPr lang="en-GB" sz="1200" u="none" strike="noStrike">
                          <a:effectLst/>
                        </a:rPr>
                        <a:t>-0.020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8</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74016312"/>
                  </a:ext>
                </a:extLst>
              </a:tr>
              <a:tr h="215675">
                <a:tc>
                  <a:txBody>
                    <a:bodyPr/>
                    <a:lstStyle/>
                    <a:p>
                      <a:pPr algn="r" fontAlgn="b"/>
                      <a:r>
                        <a:rPr lang="en-GB" sz="1200" u="none" strike="noStrike">
                          <a:effectLst/>
                        </a:rPr>
                        <a:t>-0.010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12</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83770786"/>
                  </a:ext>
                </a:extLst>
              </a:tr>
              <a:tr h="215675">
                <a:tc>
                  <a:txBody>
                    <a:bodyPr/>
                    <a:lstStyle/>
                    <a:p>
                      <a:pPr algn="r" fontAlgn="b"/>
                      <a:r>
                        <a:rPr lang="en-GB" sz="1200" u="none" strike="noStrike">
                          <a:effectLst/>
                        </a:rPr>
                        <a:t>0.000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31</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1927591"/>
                  </a:ext>
                </a:extLst>
              </a:tr>
              <a:tr h="215675">
                <a:tc>
                  <a:txBody>
                    <a:bodyPr/>
                    <a:lstStyle/>
                    <a:p>
                      <a:pPr algn="r" fontAlgn="b"/>
                      <a:r>
                        <a:rPr lang="en-GB" sz="1200" u="none" strike="noStrike">
                          <a:effectLst/>
                        </a:rPr>
                        <a:t>0.010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10</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36217218"/>
                  </a:ext>
                </a:extLst>
              </a:tr>
              <a:tr h="215675">
                <a:tc>
                  <a:txBody>
                    <a:bodyPr/>
                    <a:lstStyle/>
                    <a:p>
                      <a:pPr algn="r" fontAlgn="b"/>
                      <a:r>
                        <a:rPr lang="en-GB" sz="1200" u="none" strike="noStrike">
                          <a:effectLst/>
                        </a:rPr>
                        <a:t>0.020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a:effectLst/>
                        </a:rPr>
                        <a:t>13</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08888503"/>
                  </a:ext>
                </a:extLst>
              </a:tr>
              <a:tr h="215675">
                <a:tc>
                  <a:txBody>
                    <a:bodyPr/>
                    <a:lstStyle/>
                    <a:p>
                      <a:pPr algn="r" fontAlgn="b"/>
                      <a:r>
                        <a:rPr lang="en-GB" sz="1200" u="none" strike="noStrike">
                          <a:effectLst/>
                        </a:rPr>
                        <a:t>0.030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dirty="0">
                          <a:effectLst/>
                        </a:rPr>
                        <a:t>7</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9320772"/>
                  </a:ext>
                </a:extLst>
              </a:tr>
              <a:tr h="215675">
                <a:tc>
                  <a:txBody>
                    <a:bodyPr/>
                    <a:lstStyle/>
                    <a:p>
                      <a:pPr algn="r" fontAlgn="b"/>
                      <a:r>
                        <a:rPr lang="en-GB" sz="1200" u="none" strike="noStrike">
                          <a:effectLst/>
                        </a:rPr>
                        <a:t>0.040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dirty="0">
                          <a:effectLst/>
                        </a:rPr>
                        <a:t>4</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78119708"/>
                  </a:ext>
                </a:extLst>
              </a:tr>
              <a:tr h="215675">
                <a:tc>
                  <a:txBody>
                    <a:bodyPr/>
                    <a:lstStyle/>
                    <a:p>
                      <a:pPr algn="r" fontAlgn="b"/>
                      <a:r>
                        <a:rPr lang="en-GB" sz="1200" u="none" strike="noStrike">
                          <a:effectLst/>
                        </a:rPr>
                        <a:t>0.050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200" u="none" strike="noStrike" dirty="0">
                          <a:effectLst/>
                        </a:rPr>
                        <a:t>1</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6057020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069039111"/>
              </p:ext>
            </p:extLst>
          </p:nvPr>
        </p:nvGraphicFramePr>
        <p:xfrm>
          <a:off x="6382603" y="4519555"/>
          <a:ext cx="4708478" cy="1590450"/>
        </p:xfrm>
        <a:graphic>
          <a:graphicData uri="http://schemas.openxmlformats.org/drawingml/2006/table">
            <a:tbl>
              <a:tblPr>
                <a:tableStyleId>{5C22544A-7EE6-4342-B048-85BDC9FD1C3A}</a:tableStyleId>
              </a:tblPr>
              <a:tblGrid>
                <a:gridCol w="1816858">
                  <a:extLst>
                    <a:ext uri="{9D8B030D-6E8A-4147-A177-3AD203B41FA5}">
                      <a16:colId xmlns:a16="http://schemas.microsoft.com/office/drawing/2014/main" val="3355000801"/>
                    </a:ext>
                  </a:extLst>
                </a:gridCol>
                <a:gridCol w="2891620">
                  <a:extLst>
                    <a:ext uri="{9D8B030D-6E8A-4147-A177-3AD203B41FA5}">
                      <a16:colId xmlns:a16="http://schemas.microsoft.com/office/drawing/2014/main" val="2919344313"/>
                    </a:ext>
                  </a:extLst>
                </a:gridCol>
              </a:tblGrid>
              <a:tr h="318090">
                <a:tc gridSpan="2">
                  <a:txBody>
                    <a:bodyPr/>
                    <a:lstStyle/>
                    <a:p>
                      <a:pPr algn="ctr" fontAlgn="b"/>
                      <a:r>
                        <a:rPr lang="en-GB" sz="2000" u="none" strike="noStrike" dirty="0">
                          <a:effectLst/>
                        </a:rPr>
                        <a:t>Difference </a:t>
                      </a:r>
                      <a:endParaRPr lang="en-GB" sz="2000" b="0" i="1"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GB"/>
                    </a:p>
                  </a:txBody>
                  <a:tcPr/>
                </a:tc>
                <a:extLst>
                  <a:ext uri="{0D108BD9-81ED-4DB2-BD59-A6C34878D82A}">
                    <a16:rowId xmlns:a16="http://schemas.microsoft.com/office/drawing/2014/main" val="2942410269"/>
                  </a:ext>
                </a:extLst>
              </a:tr>
              <a:tr h="318090">
                <a:tc>
                  <a:txBody>
                    <a:bodyPr/>
                    <a:lstStyle/>
                    <a:p>
                      <a:pPr algn="l" fontAlgn="b"/>
                      <a:r>
                        <a:rPr lang="en-GB" sz="2000" u="none" strike="noStrike" dirty="0">
                          <a:effectLst/>
                        </a:rPr>
                        <a:t>Mean</a:t>
                      </a:r>
                      <a:endParaRPr lang="en-GB"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a:effectLst/>
                        </a:rPr>
                        <a:t>0.001340206</a:t>
                      </a:r>
                      <a:endParaRPr lang="en-GB"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06563113"/>
                  </a:ext>
                </a:extLst>
              </a:tr>
              <a:tr h="318090">
                <a:tc>
                  <a:txBody>
                    <a:bodyPr/>
                    <a:lstStyle/>
                    <a:p>
                      <a:pPr algn="l" fontAlgn="b"/>
                      <a:r>
                        <a:rPr lang="en-GB" sz="2000" u="none" strike="noStrike">
                          <a:effectLst/>
                        </a:rPr>
                        <a:t>Standard Error</a:t>
                      </a:r>
                      <a:endParaRPr lang="en-GB"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a:effectLst/>
                        </a:rPr>
                        <a:t>0.00198593</a:t>
                      </a:r>
                      <a:endParaRPr lang="en-GB"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82185858"/>
                  </a:ext>
                </a:extLst>
              </a:tr>
              <a:tr h="318090">
                <a:tc>
                  <a:txBody>
                    <a:bodyPr/>
                    <a:lstStyle/>
                    <a:p>
                      <a:pPr algn="l" fontAlgn="b"/>
                      <a:r>
                        <a:rPr lang="en-GB" sz="2000" u="none" strike="noStrike">
                          <a:effectLst/>
                        </a:rPr>
                        <a:t>Median</a:t>
                      </a:r>
                      <a:endParaRPr lang="en-GB"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a:effectLst/>
                        </a:rPr>
                        <a:t>0</a:t>
                      </a:r>
                      <a:endParaRPr lang="en-GB" sz="20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49355549"/>
                  </a:ext>
                </a:extLst>
              </a:tr>
              <a:tr h="318090">
                <a:tc>
                  <a:txBody>
                    <a:bodyPr/>
                    <a:lstStyle/>
                    <a:p>
                      <a:pPr algn="l" fontAlgn="b"/>
                      <a:r>
                        <a:rPr lang="en-GB" sz="2000" u="none" strike="noStrike">
                          <a:effectLst/>
                        </a:rPr>
                        <a:t>Mode</a:t>
                      </a:r>
                      <a:endParaRPr lang="en-GB" sz="20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2000" u="none" strike="noStrike" dirty="0">
                          <a:effectLst/>
                        </a:rPr>
                        <a:t>0</a:t>
                      </a:r>
                      <a:endParaRPr lang="en-GB" sz="20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70834692"/>
                  </a:ext>
                </a:extLst>
              </a:tr>
            </a:tbl>
          </a:graphicData>
        </a:graphic>
      </p:graphicFrame>
    </p:spTree>
    <p:extLst>
      <p:ext uri="{BB962C8B-B14F-4D97-AF65-F5344CB8AC3E}">
        <p14:creationId xmlns:p14="http://schemas.microsoft.com/office/powerpoint/2010/main" val="7095990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F6535E1-3CE9-4660-A5A8-C0CADC231191}" type="slidenum">
              <a:rPr lang="en-US" smtClean="0"/>
              <a:pPr/>
              <a:t>17</a:t>
            </a:fld>
            <a:endParaRPr lang="en-US"/>
          </a:p>
        </p:txBody>
      </p:sp>
      <p:sp>
        <p:nvSpPr>
          <p:cNvPr id="15" name="Title 1"/>
          <p:cNvSpPr txBox="1">
            <a:spLocks/>
          </p:cNvSpPr>
          <p:nvPr/>
        </p:nvSpPr>
        <p:spPr>
          <a:xfrm>
            <a:off x="1610436" y="9426"/>
            <a:ext cx="10581564" cy="65249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dirty="0">
                <a:ln w="0"/>
                <a:solidFill>
                  <a:schemeClr val="bg1"/>
                </a:solidFill>
                <a:effectLst>
                  <a:reflection blurRad="6350" stA="53000" endA="300" endPos="35500" dir="5400000" sy="-90000" algn="bl" rotWithShape="0"/>
                </a:effectLst>
              </a:rPr>
              <a:t>Calculation- Exponential smoothing</a:t>
            </a:r>
            <a:endParaRPr lang="en-US" dirty="0">
              <a:ln w="0"/>
              <a:solidFill>
                <a:schemeClr val="bg1"/>
              </a:solidFill>
              <a:effectLst>
                <a:reflection blurRad="6350" stA="53000" endA="300" endPos="35500" dir="5400000" sy="-90000" algn="bl" rotWithShape="0"/>
              </a:effectLst>
            </a:endParaRPr>
          </a:p>
        </p:txBody>
      </p:sp>
      <p:pic>
        <p:nvPicPr>
          <p:cNvPr id="16" name="Picture 15"/>
          <p:cNvPicPr/>
          <p:nvPr/>
        </p:nvPicPr>
        <p:blipFill rotWithShape="1">
          <a:blip r:embed="rId3">
            <a:extLst>
              <a:ext uri="{28A0092B-C50C-407E-A947-70E740481C1C}">
                <a14:useLocalDpi xmlns:a14="http://schemas.microsoft.com/office/drawing/2010/main" val="0"/>
              </a:ext>
            </a:extLst>
          </a:blip>
          <a:srcRect l="7460" r="6659"/>
          <a:stretch/>
        </p:blipFill>
        <p:spPr bwMode="auto">
          <a:xfrm>
            <a:off x="1610436" y="847588"/>
            <a:ext cx="9294125" cy="3410513"/>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4044815317"/>
                  </p:ext>
                </p:extLst>
              </p:nvPr>
            </p:nvGraphicFramePr>
            <p:xfrm>
              <a:off x="2995133" y="4252704"/>
              <a:ext cx="6524730" cy="984250"/>
            </p:xfrm>
            <a:graphic>
              <a:graphicData uri="http://schemas.openxmlformats.org/drawingml/2006/table">
                <a:tbl>
                  <a:tblPr firstRow="1" firstCol="1" bandRow="1"/>
                  <a:tblGrid>
                    <a:gridCol w="669840">
                      <a:extLst>
                        <a:ext uri="{9D8B030D-6E8A-4147-A177-3AD203B41FA5}">
                          <a16:colId xmlns:a16="http://schemas.microsoft.com/office/drawing/2014/main" val="3316777073"/>
                        </a:ext>
                      </a:extLst>
                    </a:gridCol>
                    <a:gridCol w="3679498">
                      <a:extLst>
                        <a:ext uri="{9D8B030D-6E8A-4147-A177-3AD203B41FA5}">
                          <a16:colId xmlns:a16="http://schemas.microsoft.com/office/drawing/2014/main" val="2093950763"/>
                        </a:ext>
                      </a:extLst>
                    </a:gridCol>
                    <a:gridCol w="2175392">
                      <a:extLst>
                        <a:ext uri="{9D8B030D-6E8A-4147-A177-3AD203B41FA5}">
                          <a16:colId xmlns:a16="http://schemas.microsoft.com/office/drawing/2014/main" val="1526084107"/>
                        </a:ext>
                      </a:extLst>
                    </a:gridCol>
                  </a:tblGrid>
                  <a:tr h="0">
                    <a:tc>
                      <a:txBody>
                        <a:bodyPr/>
                        <a:lstStyle/>
                        <a:p>
                          <a:pPr algn="just">
                            <a:lnSpc>
                              <a:spcPct val="150000"/>
                            </a:lnSpc>
                            <a:spcAft>
                              <a:spcPts val="0"/>
                            </a:spcAft>
                          </a:pPr>
                          <a:r>
                            <a:rPr lang="en-GB" sz="1800">
                              <a:solidFill>
                                <a:srgbClr val="252525"/>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24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lnL>
                          <a:noFill/>
                        </a:lnL>
                        <a:lnR>
                          <a:noFill/>
                        </a:lnR>
                        <a:lnT>
                          <a:noFill/>
                        </a:lnT>
                        <a:lnB>
                          <a:noFill/>
                        </a:lnB>
                      </a:tcPr>
                    </a:tc>
                    <a:tc>
                      <a:txBody>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GB" sz="1800" i="1">
                                        <a:solidFill>
                                          <a:srgbClr val="252525"/>
                                        </a:solidFill>
                                        <a:effectLst/>
                                        <a:latin typeface="Cambria Math" panose="02040503050406030204" pitchFamily="18" charset="0"/>
                                        <a:ea typeface="Calibri" panose="020F0502020204030204" pitchFamily="34" charset="0"/>
                                        <a:cs typeface="Iskoola Pota" panose="020B0502040204020203" pitchFamily="34" charset="0"/>
                                      </a:rPr>
                                    </m:ctrlPr>
                                  </m:sSubPr>
                                  <m:e>
                                    <m:r>
                                      <a:rPr lang="en-GB" sz="1800" i="1">
                                        <a:solidFill>
                                          <a:srgbClr val="252525"/>
                                        </a:solidFill>
                                        <a:effectLst/>
                                        <a:latin typeface="Cambria Math" panose="02040503050406030204" pitchFamily="18" charset="0"/>
                                        <a:ea typeface="Times New Roman" panose="02020603050405020304" pitchFamily="18" charset="0"/>
                                        <a:cs typeface="Times New Roman" panose="02020603050405020304" pitchFamily="18" charset="0"/>
                                      </a:rPr>
                                      <m:t>𝑆</m:t>
                                    </m:r>
                                  </m:e>
                                  <m:sub>
                                    <m:r>
                                      <a:rPr lang="en-GB" sz="1800" i="1">
                                        <a:solidFill>
                                          <a:srgbClr val="252525"/>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GB" sz="1800" i="1">
                                    <a:solidFill>
                                      <a:srgbClr val="252525"/>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GB" sz="1800" i="1">
                                        <a:solidFill>
                                          <a:srgbClr val="252525"/>
                                        </a:solidFill>
                                        <a:effectLst/>
                                        <a:latin typeface="Cambria Math" panose="02040503050406030204" pitchFamily="18" charset="0"/>
                                        <a:ea typeface="Calibri" panose="020F0502020204030204" pitchFamily="34" charset="0"/>
                                        <a:cs typeface="Iskoola Pota" panose="020B0502040204020203" pitchFamily="34" charset="0"/>
                                      </a:rPr>
                                    </m:ctrlPr>
                                  </m:sSubPr>
                                  <m:e>
                                    <m:r>
                                      <a:rPr lang="en-GB" sz="1800" i="1">
                                        <a:solidFill>
                                          <a:srgbClr val="252525"/>
                                        </a:solidFill>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GB" sz="1800" i="1">
                                        <a:solidFill>
                                          <a:srgbClr val="252525"/>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oMath>
                            </m:oMathPara>
                          </a14:m>
                          <a:endParaRPr lang="en-GB" sz="24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lnL>
                          <a:noFill/>
                        </a:lnL>
                        <a:lnR>
                          <a:noFill/>
                        </a:lnR>
                        <a:lnT>
                          <a:noFill/>
                        </a:lnT>
                        <a:lnB>
                          <a:noFill/>
                        </a:lnB>
                      </a:tcPr>
                    </a:tc>
                    <a:tc>
                      <a:txBody>
                        <a:bodyPr/>
                        <a:lstStyle/>
                        <a:p>
                          <a:pPr algn="just">
                            <a:lnSpc>
                              <a:spcPct val="150000"/>
                            </a:lnSpc>
                            <a:spcAft>
                              <a:spcPts val="0"/>
                            </a:spcAft>
                          </a:pPr>
                          <a:r>
                            <a:rPr lang="en-GB" sz="1800">
                              <a:solidFill>
                                <a:srgbClr val="252525"/>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24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2904387240"/>
                      </a:ext>
                    </a:extLst>
                  </a:tr>
                  <a:tr h="0">
                    <a:tc>
                      <a:txBody>
                        <a:bodyPr/>
                        <a:lstStyle/>
                        <a:p>
                          <a:pPr algn="just">
                            <a:lnSpc>
                              <a:spcPct val="150000"/>
                            </a:lnSpc>
                            <a:spcAft>
                              <a:spcPts val="0"/>
                            </a:spcAft>
                          </a:pPr>
                          <a:r>
                            <a:rPr lang="en-GB" sz="1800">
                              <a:solidFill>
                                <a:srgbClr val="252525"/>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24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lnL>
                          <a:noFill/>
                        </a:lnL>
                        <a:lnR>
                          <a:noFill/>
                        </a:lnR>
                        <a:lnT>
                          <a:noFill/>
                        </a:lnT>
                        <a:lnB>
                          <a:noFill/>
                        </a:lnB>
                      </a:tcPr>
                    </a:tc>
                    <a:tc>
                      <a:txBody>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GB" sz="2400" i="1">
                                        <a:effectLst/>
                                        <a:latin typeface="Cambria Math" panose="02040503050406030204" pitchFamily="18" charset="0"/>
                                        <a:ea typeface="Calibri" panose="020F0502020204030204" pitchFamily="34" charset="0"/>
                                        <a:cs typeface="Iskoola Pota" panose="020B0502040204020203" pitchFamily="34"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𝛼</m:t>
                                </m:r>
                                <m:sSub>
                                  <m:sSubPr>
                                    <m:ctrlPr>
                                      <a:rPr lang="en-GB" sz="2400" i="1">
                                        <a:effectLst/>
                                        <a:latin typeface="Cambria Math" panose="02040503050406030204" pitchFamily="18" charset="0"/>
                                        <a:ea typeface="Calibri" panose="020F0502020204030204" pitchFamily="34" charset="0"/>
                                        <a:cs typeface="Iskoola Pota" panose="020B0502040204020203" pitchFamily="34"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𝑡</m:t>
                                    </m:r>
                                  </m:sub>
                                </m:s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𝛼</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GB" sz="2400" i="1">
                                        <a:effectLst/>
                                        <a:latin typeface="Cambria Math" panose="02040503050406030204" pitchFamily="18" charset="0"/>
                                        <a:ea typeface="Calibri" panose="020F0502020204030204" pitchFamily="34" charset="0"/>
                                        <a:cs typeface="Iskoola Pota" panose="020B0502040204020203" pitchFamily="34"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−1, </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&gt;0</m:t>
                                    </m:r>
                                  </m:sub>
                                </m:sSub>
                              </m:oMath>
                            </m:oMathPara>
                          </a14:m>
                          <a:endParaRPr lang="en-GB" sz="24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lnL>
                          <a:noFill/>
                        </a:lnL>
                        <a:lnR>
                          <a:noFill/>
                        </a:lnR>
                        <a:lnT>
                          <a:noFill/>
                        </a:lnT>
                        <a:lnB>
                          <a:noFill/>
                        </a:lnB>
                      </a:tcPr>
                    </a:tc>
                    <a:tc>
                      <a:txBody>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1&gt;</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𝛼</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&gt;0</m:t>
                                </m:r>
                              </m:oMath>
                            </m:oMathPara>
                          </a14:m>
                          <a:endParaRPr lang="en-GB" sz="2400" dirty="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523451689"/>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4044815317"/>
                  </p:ext>
                </p:extLst>
              </p:nvPr>
            </p:nvGraphicFramePr>
            <p:xfrm>
              <a:off x="2995133" y="4252704"/>
              <a:ext cx="6524730" cy="984250"/>
            </p:xfrm>
            <a:graphic>
              <a:graphicData uri="http://schemas.openxmlformats.org/drawingml/2006/table">
                <a:tbl>
                  <a:tblPr firstRow="1" firstCol="1" bandRow="1"/>
                  <a:tblGrid>
                    <a:gridCol w="669840">
                      <a:extLst>
                        <a:ext uri="{9D8B030D-6E8A-4147-A177-3AD203B41FA5}">
                          <a16:colId xmlns:a16="http://schemas.microsoft.com/office/drawing/2014/main" val="3316777073"/>
                        </a:ext>
                      </a:extLst>
                    </a:gridCol>
                    <a:gridCol w="3679498">
                      <a:extLst>
                        <a:ext uri="{9D8B030D-6E8A-4147-A177-3AD203B41FA5}">
                          <a16:colId xmlns:a16="http://schemas.microsoft.com/office/drawing/2014/main" val="2093950763"/>
                        </a:ext>
                      </a:extLst>
                    </a:gridCol>
                    <a:gridCol w="2175392">
                      <a:extLst>
                        <a:ext uri="{9D8B030D-6E8A-4147-A177-3AD203B41FA5}">
                          <a16:colId xmlns:a16="http://schemas.microsoft.com/office/drawing/2014/main" val="1526084107"/>
                        </a:ext>
                      </a:extLst>
                    </a:gridCol>
                  </a:tblGrid>
                  <a:tr h="411480">
                    <a:tc>
                      <a:txBody>
                        <a:bodyPr/>
                        <a:lstStyle/>
                        <a:p>
                          <a:pPr algn="just">
                            <a:lnSpc>
                              <a:spcPct val="150000"/>
                            </a:lnSpc>
                            <a:spcAft>
                              <a:spcPts val="0"/>
                            </a:spcAft>
                          </a:pPr>
                          <a:r>
                            <a:rPr lang="en-GB" sz="1800">
                              <a:solidFill>
                                <a:srgbClr val="252525"/>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24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4"/>
                          <a:stretch>
                            <a:fillRect l="-18212" r="-59106" b="-139706"/>
                          </a:stretch>
                        </a:blipFill>
                      </a:tcPr>
                    </a:tc>
                    <a:tc>
                      <a:txBody>
                        <a:bodyPr/>
                        <a:lstStyle/>
                        <a:p>
                          <a:pPr algn="just">
                            <a:lnSpc>
                              <a:spcPct val="150000"/>
                            </a:lnSpc>
                            <a:spcAft>
                              <a:spcPts val="0"/>
                            </a:spcAft>
                          </a:pPr>
                          <a:r>
                            <a:rPr lang="en-GB" sz="1800">
                              <a:solidFill>
                                <a:srgbClr val="252525"/>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24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lnL>
                          <a:noFill/>
                        </a:lnL>
                        <a:lnR>
                          <a:noFill/>
                        </a:lnR>
                        <a:lnT>
                          <a:noFill/>
                        </a:lnT>
                        <a:lnB>
                          <a:noFill/>
                        </a:lnB>
                      </a:tcPr>
                    </a:tc>
                    <a:extLst>
                      <a:ext uri="{0D108BD9-81ED-4DB2-BD59-A6C34878D82A}">
                        <a16:rowId xmlns:a16="http://schemas.microsoft.com/office/drawing/2014/main" val="2904387240"/>
                      </a:ext>
                    </a:extLst>
                  </a:tr>
                  <a:tr h="572770">
                    <a:tc>
                      <a:txBody>
                        <a:bodyPr/>
                        <a:lstStyle/>
                        <a:p>
                          <a:pPr algn="just">
                            <a:lnSpc>
                              <a:spcPct val="150000"/>
                            </a:lnSpc>
                            <a:spcAft>
                              <a:spcPts val="0"/>
                            </a:spcAft>
                          </a:pPr>
                          <a:r>
                            <a:rPr lang="en-GB" sz="1800">
                              <a:solidFill>
                                <a:srgbClr val="252525"/>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24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lnL>
                          <a:noFill/>
                        </a:lnL>
                        <a:lnR>
                          <a:noFill/>
                        </a:lnR>
                        <a:lnT>
                          <a:noFill/>
                        </a:lnT>
                        <a:lnB>
                          <a:noFill/>
                        </a:lnB>
                      </a:tcPr>
                    </a:tc>
                    <a:tc>
                      <a:txBody>
                        <a:bodyPr/>
                        <a:lstStyle/>
                        <a:p>
                          <a:endParaRPr lang="en-US"/>
                        </a:p>
                      </a:txBody>
                      <a:tcPr marL="68580" marR="68580" marT="0" marB="0">
                        <a:lnL>
                          <a:noFill/>
                        </a:lnL>
                        <a:lnR>
                          <a:noFill/>
                        </a:lnR>
                        <a:lnT>
                          <a:noFill/>
                        </a:lnT>
                        <a:lnB>
                          <a:noFill/>
                        </a:lnB>
                        <a:blipFill>
                          <a:blip r:embed="rId4"/>
                          <a:stretch>
                            <a:fillRect l="-18212" t="-71579" r="-59106"/>
                          </a:stretch>
                        </a:blipFill>
                      </a:tcPr>
                    </a:tc>
                    <a:tc>
                      <a:txBody>
                        <a:bodyPr/>
                        <a:lstStyle/>
                        <a:p>
                          <a:endParaRPr lang="en-US"/>
                        </a:p>
                      </a:txBody>
                      <a:tcPr marL="68580" marR="68580" marT="0" marB="0">
                        <a:lnL>
                          <a:noFill/>
                        </a:lnL>
                        <a:lnR>
                          <a:noFill/>
                        </a:lnR>
                        <a:lnT>
                          <a:noFill/>
                        </a:lnT>
                        <a:lnB>
                          <a:noFill/>
                        </a:lnB>
                        <a:blipFill>
                          <a:blip r:embed="rId4"/>
                          <a:stretch>
                            <a:fillRect l="-200000" t="-71579"/>
                          </a:stretch>
                        </a:blipFill>
                      </a:tcPr>
                    </a:tc>
                    <a:extLst>
                      <a:ext uri="{0D108BD9-81ED-4DB2-BD59-A6C34878D82A}">
                        <a16:rowId xmlns:a16="http://schemas.microsoft.com/office/drawing/2014/main" val="523451689"/>
                      </a:ext>
                    </a:extLst>
                  </a:tr>
                </a:tbl>
              </a:graphicData>
            </a:graphic>
          </p:graphicFrame>
        </mc:Fallback>
      </mc:AlternateContent>
      <mc:AlternateContent xmlns:mc="http://schemas.openxmlformats.org/markup-compatibility/2006" xmlns:a14="http://schemas.microsoft.com/office/drawing/2010/main">
        <mc:Choice Requires="a14">
          <p:sp>
            <p:nvSpPr>
              <p:cNvPr id="5" name="TextBox 4"/>
              <p:cNvSpPr txBox="1"/>
              <p:nvPr/>
            </p:nvSpPr>
            <p:spPr>
              <a:xfrm>
                <a:off x="313899" y="5236954"/>
                <a:ext cx="11532357" cy="1938992"/>
              </a:xfrm>
              <a:prstGeom prst="rect">
                <a:avLst/>
              </a:prstGeom>
              <a:noFill/>
            </p:spPr>
            <p:txBody>
              <a:bodyPr wrap="square" rtlCol="0">
                <a:spAutoFit/>
              </a:bodyPr>
              <a:lstStyle/>
              <a:p>
                <a:r>
                  <a:rPr lang="en-GB" sz="2400" dirty="0"/>
                  <a:t>The raw data sequence is often represented by </a:t>
                </a:r>
                <a14:m>
                  <m:oMath xmlns:m="http://schemas.openxmlformats.org/officeDocument/2006/math">
                    <m:sSub>
                      <m:sSubPr>
                        <m:ctrlPr>
                          <a:rPr lang="en-GB"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oMath>
                </a14:m>
                <a:r>
                  <a:rPr lang="en-GB" sz="2400" dirty="0"/>
                  <a:t> beginning at time </a:t>
                </a:r>
                <a14:m>
                  <m:oMath xmlns:m="http://schemas.openxmlformats.org/officeDocument/2006/math">
                    <m:r>
                      <a:rPr lang="en-US" sz="2400" i="1">
                        <a:latin typeface="Cambria Math" panose="02040503050406030204" pitchFamily="18" charset="0"/>
                      </a:rPr>
                      <m:t>𝑡</m:t>
                    </m:r>
                    <m:r>
                      <a:rPr lang="en-US" sz="2400" i="1">
                        <a:latin typeface="Cambria Math" panose="02040503050406030204" pitchFamily="18" charset="0"/>
                      </a:rPr>
                      <m:t>=0</m:t>
                    </m:r>
                  </m:oMath>
                </a14:m>
                <a:r>
                  <a:rPr lang="en-GB" sz="2400" dirty="0"/>
                  <a:t>, and the output of the exponential smoothing algorithm is commonly written as </a:t>
                </a:r>
                <a14:m>
                  <m:oMath xmlns:m="http://schemas.openxmlformats.org/officeDocument/2006/math">
                    <m:sSub>
                      <m:sSubPr>
                        <m:ctrlPr>
                          <a:rPr lang="en-GB"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oMath>
                </a14:m>
                <a:r>
                  <a:rPr lang="en-US" sz="2400" dirty="0"/>
                  <a:t> </a:t>
                </a:r>
                <a:r>
                  <a:rPr lang="en-GB" sz="2400" dirty="0"/>
                  <a:t>, which may be regarded as a best estimate of what the next value of </a:t>
                </a:r>
                <a14:m>
                  <m:oMath xmlns:m="http://schemas.openxmlformats.org/officeDocument/2006/math">
                    <m:r>
                      <a:rPr lang="en-US" sz="2400" i="1">
                        <a:latin typeface="Cambria Math" panose="02040503050406030204" pitchFamily="18" charset="0"/>
                      </a:rPr>
                      <m:t>𝑥</m:t>
                    </m:r>
                  </m:oMath>
                </a14:m>
                <a:r>
                  <a:rPr lang="en-GB" sz="2400" dirty="0"/>
                  <a:t> will be. When the sequence of observations begins at time </a:t>
                </a:r>
                <a14:m>
                  <m:oMath xmlns:m="http://schemas.openxmlformats.org/officeDocument/2006/math">
                    <m:r>
                      <a:rPr lang="en-US" sz="2400" i="1">
                        <a:latin typeface="Cambria Math" panose="02040503050406030204" pitchFamily="18" charset="0"/>
                      </a:rPr>
                      <m:t>𝑡</m:t>
                    </m:r>
                    <m:r>
                      <a:rPr lang="en-US" sz="2400" i="1">
                        <a:latin typeface="Cambria Math" panose="02040503050406030204" pitchFamily="18" charset="0"/>
                      </a:rPr>
                      <m:t>=0</m:t>
                    </m:r>
                  </m:oMath>
                </a14:m>
                <a:r>
                  <a:rPr lang="en-GB" sz="2400" dirty="0"/>
                  <a:t>, </a:t>
                </a:r>
              </a:p>
              <a:p>
                <a:endParaRPr lang="en-GB"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13899" y="5236954"/>
                <a:ext cx="11532357" cy="1938992"/>
              </a:xfrm>
              <a:prstGeom prst="rect">
                <a:avLst/>
              </a:prstGeom>
              <a:blipFill>
                <a:blip r:embed="rId5"/>
                <a:stretch>
                  <a:fillRect l="-793" t="-2516" r="-581"/>
                </a:stretch>
              </a:blipFill>
            </p:spPr>
            <p:txBody>
              <a:bodyPr/>
              <a:lstStyle/>
              <a:p>
                <a:r>
                  <a:rPr lang="en-GB">
                    <a:noFill/>
                  </a:rPr>
                  <a:t> </a:t>
                </a:r>
              </a:p>
            </p:txBody>
          </p:sp>
        </mc:Fallback>
      </mc:AlternateContent>
    </p:spTree>
    <p:extLst>
      <p:ext uri="{BB962C8B-B14F-4D97-AF65-F5344CB8AC3E}">
        <p14:creationId xmlns:p14="http://schemas.microsoft.com/office/powerpoint/2010/main" val="37486127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6535E1-3CE9-4660-A5A8-C0CADC231191}" type="slidenum">
              <a:rPr lang="en-US" smtClean="0"/>
              <a:pPr/>
              <a:t>18</a:t>
            </a:fld>
            <a:endParaRPr lang="en-US"/>
          </a:p>
        </p:txBody>
      </p:sp>
      <p:sp>
        <p:nvSpPr>
          <p:cNvPr id="6" name="Title 1"/>
          <p:cNvSpPr txBox="1">
            <a:spLocks/>
          </p:cNvSpPr>
          <p:nvPr/>
        </p:nvSpPr>
        <p:spPr>
          <a:xfrm>
            <a:off x="1610436" y="9426"/>
            <a:ext cx="10581564" cy="65249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dirty="0">
                <a:ln w="0"/>
                <a:solidFill>
                  <a:schemeClr val="bg1"/>
                </a:solidFill>
                <a:effectLst>
                  <a:reflection blurRad="6350" stA="53000" endA="300" endPos="35500" dir="5400000" sy="-90000" algn="bl" rotWithShape="0"/>
                </a:effectLst>
              </a:rPr>
              <a:t>Comparison</a:t>
            </a:r>
            <a:endParaRPr lang="en-US" dirty="0">
              <a:ln w="0"/>
              <a:solidFill>
                <a:schemeClr val="bg1"/>
              </a:solidFill>
              <a:effectLst>
                <a:reflection blurRad="6350" stA="53000" endA="300" endPos="35500" dir="5400000" sy="-90000" algn="bl" rotWithShape="0"/>
              </a:effectLst>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870045" y="3401482"/>
            <a:ext cx="3330054" cy="1589964"/>
          </a:xfrm>
          <a:prstGeom prst="rect">
            <a:avLst/>
          </a:prstGeom>
          <a:noFill/>
          <a:ln>
            <a:noFill/>
          </a:ln>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val="0"/>
              </a:ext>
            </a:extLst>
          </a:blip>
          <a:srcRect l="40717" t="13941" r="21582" b="20643"/>
          <a:stretch/>
        </p:blipFill>
        <p:spPr>
          <a:xfrm>
            <a:off x="0" y="847375"/>
            <a:ext cx="1589964" cy="1551805"/>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839966484"/>
              </p:ext>
            </p:extLst>
          </p:nvPr>
        </p:nvGraphicFramePr>
        <p:xfrm>
          <a:off x="1610436" y="847375"/>
          <a:ext cx="10454184" cy="5812040"/>
        </p:xfrm>
        <a:graphic>
          <a:graphicData uri="http://schemas.openxmlformats.org/drawingml/2006/table">
            <a:tbl>
              <a:tblPr firstRow="1" firstCol="1" bandRow="1">
                <a:tableStyleId>{5A111915-BE36-4E01-A7E5-04B1672EAD32}</a:tableStyleId>
              </a:tblPr>
              <a:tblGrid>
                <a:gridCol w="3232726">
                  <a:extLst>
                    <a:ext uri="{9D8B030D-6E8A-4147-A177-3AD203B41FA5}">
                      <a16:colId xmlns:a16="http://schemas.microsoft.com/office/drawing/2014/main" val="2394718786"/>
                    </a:ext>
                  </a:extLst>
                </a:gridCol>
                <a:gridCol w="3725521">
                  <a:extLst>
                    <a:ext uri="{9D8B030D-6E8A-4147-A177-3AD203B41FA5}">
                      <a16:colId xmlns:a16="http://schemas.microsoft.com/office/drawing/2014/main" val="531377757"/>
                    </a:ext>
                  </a:extLst>
                </a:gridCol>
                <a:gridCol w="3495937">
                  <a:extLst>
                    <a:ext uri="{9D8B030D-6E8A-4147-A177-3AD203B41FA5}">
                      <a16:colId xmlns:a16="http://schemas.microsoft.com/office/drawing/2014/main" val="3846444142"/>
                    </a:ext>
                  </a:extLst>
                </a:gridCol>
              </a:tblGrid>
              <a:tr h="816608">
                <a:tc>
                  <a:txBody>
                    <a:bodyPr/>
                    <a:lstStyle/>
                    <a:p>
                      <a:pPr algn="just">
                        <a:lnSpc>
                          <a:spcPct val="115000"/>
                        </a:lnSpc>
                        <a:spcAft>
                          <a:spcPts val="0"/>
                        </a:spcAft>
                      </a:pPr>
                      <a:r>
                        <a:rPr lang="en-GB" sz="2400" dirty="0">
                          <a:effectLst/>
                        </a:rPr>
                        <a:t>Parameter or feature </a:t>
                      </a:r>
                      <a:endParaRPr lang="en-GB" sz="2000" dirty="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algn="just">
                        <a:lnSpc>
                          <a:spcPct val="115000"/>
                        </a:lnSpc>
                        <a:spcAft>
                          <a:spcPts val="0"/>
                        </a:spcAft>
                      </a:pPr>
                      <a:r>
                        <a:rPr lang="en-GB" sz="2400">
                          <a:effectLst/>
                        </a:rPr>
                        <a:t>Web based tide monitoring system(WTM)</a:t>
                      </a:r>
                      <a:endParaRPr lang="en-GB" sz="20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algn="just">
                        <a:lnSpc>
                          <a:spcPct val="115000"/>
                        </a:lnSpc>
                        <a:spcAft>
                          <a:spcPts val="0"/>
                        </a:spcAft>
                      </a:pPr>
                      <a:r>
                        <a:rPr lang="en-GB" sz="2400">
                          <a:effectLst/>
                        </a:rPr>
                        <a:t>Vale port’s mini tide gauge (VTG)</a:t>
                      </a:r>
                      <a:endParaRPr lang="en-GB" sz="20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941892257"/>
                  </a:ext>
                </a:extLst>
              </a:tr>
              <a:tr h="700058">
                <a:tc>
                  <a:txBody>
                    <a:bodyPr/>
                    <a:lstStyle/>
                    <a:p>
                      <a:pPr algn="just">
                        <a:lnSpc>
                          <a:spcPct val="115000"/>
                        </a:lnSpc>
                        <a:spcAft>
                          <a:spcPts val="0"/>
                        </a:spcAft>
                      </a:pPr>
                      <a:r>
                        <a:rPr lang="en-GB" sz="2000">
                          <a:effectLst/>
                        </a:rPr>
                        <a:t>Data logging </a:t>
                      </a:r>
                      <a:endParaRPr lang="en-GB" sz="20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algn="just">
                        <a:lnSpc>
                          <a:spcPct val="115000"/>
                        </a:lnSpc>
                        <a:spcAft>
                          <a:spcPts val="0"/>
                        </a:spcAft>
                      </a:pPr>
                      <a:r>
                        <a:rPr lang="en-GB" sz="2000">
                          <a:effectLst/>
                        </a:rPr>
                        <a:t>Internal memory and central database, </a:t>
                      </a:r>
                      <a:endParaRPr lang="en-GB" sz="20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algn="just">
                        <a:lnSpc>
                          <a:spcPct val="115000"/>
                        </a:lnSpc>
                        <a:spcAft>
                          <a:spcPts val="0"/>
                        </a:spcAft>
                      </a:pPr>
                      <a:r>
                        <a:rPr lang="en-GB" sz="2000">
                          <a:effectLst/>
                        </a:rPr>
                        <a:t>Internal memory only </a:t>
                      </a:r>
                      <a:endParaRPr lang="en-GB" sz="20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3185474165"/>
                  </a:ext>
                </a:extLst>
              </a:tr>
              <a:tr h="700058">
                <a:tc>
                  <a:txBody>
                    <a:bodyPr/>
                    <a:lstStyle/>
                    <a:p>
                      <a:pPr algn="just">
                        <a:lnSpc>
                          <a:spcPct val="115000"/>
                        </a:lnSpc>
                        <a:spcAft>
                          <a:spcPts val="0"/>
                        </a:spcAft>
                      </a:pPr>
                      <a:r>
                        <a:rPr lang="en-GB" sz="2000">
                          <a:effectLst/>
                        </a:rPr>
                        <a:t>Monitoring </a:t>
                      </a:r>
                      <a:endParaRPr lang="en-GB" sz="20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algn="just">
                        <a:lnSpc>
                          <a:spcPct val="115000"/>
                        </a:lnSpc>
                        <a:spcAft>
                          <a:spcPts val="0"/>
                        </a:spcAft>
                      </a:pPr>
                      <a:r>
                        <a:rPr lang="en-GB" sz="2000">
                          <a:effectLst/>
                        </a:rPr>
                        <a:t>Web application real time (multiple locations) </a:t>
                      </a:r>
                      <a:endParaRPr lang="en-GB" sz="20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algn="just">
                        <a:lnSpc>
                          <a:spcPct val="115000"/>
                        </a:lnSpc>
                        <a:spcAft>
                          <a:spcPts val="0"/>
                        </a:spcAft>
                      </a:pPr>
                      <a:r>
                        <a:rPr lang="en-GB" sz="2000" dirty="0">
                          <a:effectLst/>
                        </a:rPr>
                        <a:t>Windows base pc software (only one location at a time)</a:t>
                      </a:r>
                      <a:endParaRPr lang="en-GB" sz="2000" dirty="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2430418561"/>
                  </a:ext>
                </a:extLst>
              </a:tr>
              <a:tr h="1784356">
                <a:tc>
                  <a:txBody>
                    <a:bodyPr/>
                    <a:lstStyle/>
                    <a:p>
                      <a:pPr algn="just">
                        <a:lnSpc>
                          <a:spcPct val="115000"/>
                        </a:lnSpc>
                        <a:spcAft>
                          <a:spcPts val="0"/>
                        </a:spcAft>
                      </a:pPr>
                      <a:r>
                        <a:rPr lang="en-GB" sz="2000">
                          <a:effectLst/>
                        </a:rPr>
                        <a:t>Electrical</a:t>
                      </a:r>
                      <a:endParaRPr lang="en-GB" sz="20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algn="just">
                        <a:lnSpc>
                          <a:spcPct val="115000"/>
                        </a:lnSpc>
                        <a:spcAft>
                          <a:spcPts val="0"/>
                        </a:spcAft>
                      </a:pPr>
                      <a:r>
                        <a:rPr lang="en-GB" sz="2000">
                          <a:effectLst/>
                        </a:rPr>
                        <a:t>Ac power source with battery backup, </a:t>
                      </a:r>
                    </a:p>
                    <a:p>
                      <a:pPr algn="just">
                        <a:lnSpc>
                          <a:spcPct val="115000"/>
                        </a:lnSpc>
                        <a:spcAft>
                          <a:spcPts val="0"/>
                        </a:spcAft>
                      </a:pPr>
                      <a:r>
                        <a:rPr lang="en-GB" sz="2000">
                          <a:effectLst/>
                        </a:rPr>
                        <a:t>Battery backup up to 4 hrs </a:t>
                      </a:r>
                    </a:p>
                    <a:p>
                      <a:pPr algn="just">
                        <a:lnSpc>
                          <a:spcPct val="115000"/>
                        </a:lnSpc>
                        <a:spcAft>
                          <a:spcPts val="0"/>
                        </a:spcAft>
                      </a:pPr>
                      <a:r>
                        <a:rPr lang="en-GB" sz="2000">
                          <a:effectLst/>
                        </a:rPr>
                        <a:t>Current: 200mA</a:t>
                      </a:r>
                      <a:endParaRPr lang="en-GB" sz="20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algn="just">
                        <a:lnSpc>
                          <a:spcPct val="115000"/>
                        </a:lnSpc>
                        <a:spcAft>
                          <a:spcPts val="0"/>
                        </a:spcAft>
                      </a:pPr>
                      <a:r>
                        <a:rPr lang="en-GB" sz="2000">
                          <a:effectLst/>
                        </a:rPr>
                        <a:t>30 days (alkaline) @ 40 secs / 10 mins</a:t>
                      </a:r>
                    </a:p>
                    <a:p>
                      <a:pPr algn="just">
                        <a:lnSpc>
                          <a:spcPct val="115000"/>
                        </a:lnSpc>
                        <a:spcAft>
                          <a:spcPts val="0"/>
                        </a:spcAft>
                      </a:pPr>
                      <a:r>
                        <a:rPr lang="en-GB" sz="2000">
                          <a:effectLst/>
                        </a:rPr>
                        <a:t>80 days (lithium) @ 40 secs / 10 mins</a:t>
                      </a:r>
                    </a:p>
                    <a:p>
                      <a:pPr algn="just">
                        <a:lnSpc>
                          <a:spcPct val="115000"/>
                        </a:lnSpc>
                        <a:spcAft>
                          <a:spcPts val="0"/>
                        </a:spcAft>
                      </a:pPr>
                      <a:r>
                        <a:rPr lang="en-GB" sz="2000">
                          <a:effectLst/>
                        </a:rPr>
                        <a:t> </a:t>
                      </a:r>
                      <a:endParaRPr lang="en-GB" sz="20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1769326684"/>
                  </a:ext>
                </a:extLst>
              </a:tr>
              <a:tr h="1784356">
                <a:tc>
                  <a:txBody>
                    <a:bodyPr/>
                    <a:lstStyle/>
                    <a:p>
                      <a:pPr algn="just">
                        <a:lnSpc>
                          <a:spcPct val="115000"/>
                        </a:lnSpc>
                        <a:spcAft>
                          <a:spcPts val="0"/>
                        </a:spcAft>
                      </a:pPr>
                      <a:r>
                        <a:rPr lang="en-GB" sz="2000">
                          <a:effectLst/>
                        </a:rPr>
                        <a:t>Communication </a:t>
                      </a:r>
                      <a:endParaRPr lang="en-GB" sz="20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algn="just">
                        <a:lnSpc>
                          <a:spcPct val="115000"/>
                        </a:lnSpc>
                        <a:spcAft>
                          <a:spcPts val="0"/>
                        </a:spcAft>
                      </a:pPr>
                      <a:r>
                        <a:rPr lang="en-GB" sz="2000">
                          <a:effectLst/>
                        </a:rPr>
                        <a:t>TCP/IP: 100m to switch </a:t>
                      </a:r>
                    </a:p>
                    <a:p>
                      <a:pPr algn="just">
                        <a:lnSpc>
                          <a:spcPct val="115000"/>
                        </a:lnSpc>
                        <a:spcAft>
                          <a:spcPts val="0"/>
                        </a:spcAft>
                      </a:pPr>
                      <a:r>
                        <a:rPr lang="en-GB" sz="2000">
                          <a:effectLst/>
                        </a:rPr>
                        <a:t>USB: debug and serial interface </a:t>
                      </a:r>
                      <a:endParaRPr lang="en-GB" sz="20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algn="l">
                        <a:lnSpc>
                          <a:spcPct val="115000"/>
                        </a:lnSpc>
                        <a:spcAft>
                          <a:spcPts val="0"/>
                        </a:spcAft>
                      </a:pPr>
                      <a:r>
                        <a:rPr lang="en-GB" sz="2000" dirty="0">
                          <a:effectLst/>
                        </a:rPr>
                        <a:t>RS232: Up to 200m cable, direct to serial port</a:t>
                      </a:r>
                    </a:p>
                    <a:p>
                      <a:pPr algn="l">
                        <a:lnSpc>
                          <a:spcPct val="115000"/>
                        </a:lnSpc>
                        <a:spcAft>
                          <a:spcPts val="0"/>
                        </a:spcAft>
                      </a:pPr>
                      <a:r>
                        <a:rPr lang="en-GB" sz="2000" dirty="0">
                          <a:effectLst/>
                        </a:rPr>
                        <a:t>RS485:</a:t>
                      </a:r>
                    </a:p>
                    <a:p>
                      <a:pPr algn="l">
                        <a:lnSpc>
                          <a:spcPct val="115000"/>
                        </a:lnSpc>
                        <a:spcAft>
                          <a:spcPts val="0"/>
                        </a:spcAft>
                      </a:pPr>
                      <a:r>
                        <a:rPr lang="en-GB" sz="2000" dirty="0">
                          <a:effectLst/>
                        </a:rPr>
                        <a:t>Up to 1000m cable</a:t>
                      </a:r>
                    </a:p>
                    <a:p>
                      <a:pPr algn="l">
                        <a:lnSpc>
                          <a:spcPct val="115000"/>
                        </a:lnSpc>
                        <a:spcAft>
                          <a:spcPts val="0"/>
                        </a:spcAft>
                      </a:pPr>
                      <a:r>
                        <a:rPr lang="en-GB" sz="2000" dirty="0">
                          <a:effectLst/>
                        </a:rPr>
                        <a:t>Baud Rate: 4800 </a:t>
                      </a:r>
                      <a:endParaRPr lang="en-GB" sz="2000" dirty="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1638855571"/>
                  </a:ext>
                </a:extLst>
              </a:tr>
            </a:tbl>
          </a:graphicData>
        </a:graphic>
      </p:graphicFrame>
    </p:spTree>
    <p:extLst>
      <p:ext uri="{BB962C8B-B14F-4D97-AF65-F5344CB8AC3E}">
        <p14:creationId xmlns:p14="http://schemas.microsoft.com/office/powerpoint/2010/main" val="12100369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0436" y="1023581"/>
            <a:ext cx="10263116" cy="5554639"/>
          </a:xfrm>
        </p:spPr>
        <p:txBody>
          <a:bodyPr>
            <a:normAutofit/>
          </a:bodyPr>
          <a:lstStyle/>
          <a:p>
            <a:pPr marL="0" indent="0">
              <a:buNone/>
            </a:pPr>
            <a:r>
              <a:rPr lang="en-GB" dirty="0"/>
              <a:t>This research was performed due to the requirement of hydrography unit. They manually monitor tilde variation since 2013 and they need huge human power to monitor it manually also there are systems available in the market SLN got a quotation from one system around 18 Million LKR which is highly costly and it doesn’t have central monitoring facility and data store facility which was included in my research.</a:t>
            </a:r>
          </a:p>
          <a:p>
            <a:pPr marL="0" indent="0">
              <a:buNone/>
            </a:pPr>
            <a:endParaRPr lang="en-US" sz="1800" dirty="0"/>
          </a:p>
        </p:txBody>
      </p:sp>
      <p:sp>
        <p:nvSpPr>
          <p:cNvPr id="4" name="Slide Number Placeholder 3"/>
          <p:cNvSpPr>
            <a:spLocks noGrp="1"/>
          </p:cNvSpPr>
          <p:nvPr>
            <p:ph type="sldNum" sz="quarter" idx="12"/>
          </p:nvPr>
        </p:nvSpPr>
        <p:spPr/>
        <p:txBody>
          <a:bodyPr/>
          <a:lstStyle/>
          <a:p>
            <a:fld id="{4F6535E1-3CE9-4660-A5A8-C0CADC231191}" type="slidenum">
              <a:rPr lang="en-US" smtClean="0"/>
              <a:pPr/>
              <a:t>19</a:t>
            </a:fld>
            <a:endParaRPr lang="en-US"/>
          </a:p>
        </p:txBody>
      </p:sp>
      <p:sp>
        <p:nvSpPr>
          <p:cNvPr id="6" name="Title 1"/>
          <p:cNvSpPr txBox="1">
            <a:spLocks/>
          </p:cNvSpPr>
          <p:nvPr/>
        </p:nvSpPr>
        <p:spPr>
          <a:xfrm>
            <a:off x="1610436" y="9426"/>
            <a:ext cx="10581564" cy="65249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dirty="0">
                <a:ln w="0"/>
                <a:solidFill>
                  <a:schemeClr val="bg1"/>
                </a:solidFill>
                <a:effectLst>
                  <a:reflection blurRad="6350" stA="53000" endA="300" endPos="35500" dir="5400000" sy="-90000" algn="bl" rotWithShape="0"/>
                </a:effectLst>
              </a:rPr>
              <a:t>Conclusion</a:t>
            </a:r>
            <a:endParaRPr lang="en-US" dirty="0">
              <a:ln w="0"/>
              <a:solidFill>
                <a:schemeClr val="bg1"/>
              </a:solidFill>
              <a:effectLst>
                <a:reflection blurRad="6350" stA="53000" endA="300" endPos="35500" dir="5400000" sy="-90000" algn="bl" rotWithShape="0"/>
              </a:effectLst>
            </a:endParaRPr>
          </a:p>
        </p:txBody>
      </p:sp>
      <p:pic>
        <p:nvPicPr>
          <p:cNvPr id="2" name="Picture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741994" y="3916906"/>
            <a:ext cx="5010245" cy="2818263"/>
          </a:xfrm>
          <a:prstGeom prst="rect">
            <a:avLst/>
          </a:prstGeom>
        </p:spPr>
      </p:pic>
    </p:spTree>
    <p:extLst>
      <p:ext uri="{BB962C8B-B14F-4D97-AF65-F5344CB8AC3E}">
        <p14:creationId xmlns:p14="http://schemas.microsoft.com/office/powerpoint/2010/main" val="1405004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3015" y="0"/>
            <a:ext cx="10758984" cy="750627"/>
          </a:xfrm>
        </p:spPr>
        <p:style>
          <a:lnRef idx="1">
            <a:schemeClr val="accent1"/>
          </a:lnRef>
          <a:fillRef idx="2">
            <a:schemeClr val="accent1"/>
          </a:fillRef>
          <a:effectRef idx="1">
            <a:schemeClr val="accent1"/>
          </a:effectRef>
          <a:fontRef idx="minor">
            <a:schemeClr val="dk1"/>
          </a:fontRef>
        </p:style>
        <p:txBody>
          <a:bodyPr>
            <a:normAutofit/>
          </a:bodyPr>
          <a:lstStyle/>
          <a:p>
            <a:r>
              <a:rPr lang="en-US" sz="4500"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Introduction </a:t>
            </a:r>
          </a:p>
        </p:txBody>
      </p:sp>
      <p:sp>
        <p:nvSpPr>
          <p:cNvPr id="3" name="Content Placeholder 2"/>
          <p:cNvSpPr>
            <a:spLocks noGrp="1"/>
          </p:cNvSpPr>
          <p:nvPr>
            <p:ph idx="1"/>
          </p:nvPr>
        </p:nvSpPr>
        <p:spPr>
          <a:xfrm>
            <a:off x="696036" y="1078173"/>
            <a:ext cx="11081982" cy="5459105"/>
          </a:xfrm>
        </p:spPr>
        <p:txBody>
          <a:bodyPr>
            <a:noAutofit/>
          </a:bodyPr>
          <a:lstStyle/>
          <a:p>
            <a:r>
              <a:rPr lang="en-GB" dirty="0">
                <a:latin typeface="Times New Roman" panose="02020603050405020304" pitchFamily="18" charset="0"/>
                <a:cs typeface="Times New Roman" panose="02020603050405020304" pitchFamily="18" charset="0"/>
              </a:rPr>
              <a:t>Monitoring tide has always been important such as  </a:t>
            </a:r>
            <a:r>
              <a:rPr lang="en-US" dirty="0">
                <a:latin typeface="Times New Roman" panose="02020603050405020304" pitchFamily="18" charset="0"/>
                <a:cs typeface="Times New Roman" panose="02020603050405020304" pitchFamily="18" charset="0"/>
              </a:rPr>
              <a:t>. </a:t>
            </a:r>
          </a:p>
          <a:p>
            <a:pPr lvl="1"/>
            <a:r>
              <a:rPr lang="en-GB" sz="2800" dirty="0">
                <a:latin typeface="Times New Roman" panose="02020603050405020304" pitchFamily="18" charset="0"/>
                <a:cs typeface="Times New Roman" panose="02020603050405020304" pitchFamily="18" charset="0"/>
              </a:rPr>
              <a:t>Navigating ships safely through shallow water ports.</a:t>
            </a:r>
          </a:p>
          <a:p>
            <a:pPr lvl="1"/>
            <a:r>
              <a:rPr lang="en-GB" sz="2800" dirty="0">
                <a:latin typeface="Times New Roman" panose="02020603050405020304" pitchFamily="18" charset="0"/>
                <a:cs typeface="Times New Roman" panose="02020603050405020304" pitchFamily="18" charset="0"/>
              </a:rPr>
              <a:t>Calculate Mean sea level and  above mean sea level (AMSL). </a:t>
            </a:r>
          </a:p>
          <a:p>
            <a:pPr lvl="1"/>
            <a:r>
              <a:rPr lang="en-GB" sz="2800" dirty="0">
                <a:latin typeface="Times New Roman" panose="02020603050405020304" pitchFamily="18" charset="0"/>
                <a:cs typeface="Times New Roman" panose="02020603050405020304" pitchFamily="18" charset="0"/>
              </a:rPr>
              <a:t>Sea-level changes can be monitored to spot patterns or unusual behaviour.</a:t>
            </a:r>
            <a:endParaRPr lang="en-US" sz="2800"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Tide gauge technology has advanced considerably over the last few decades and nowadays.</a:t>
            </a:r>
          </a:p>
          <a:p>
            <a:r>
              <a:rPr lang="en-GB" dirty="0">
                <a:latin typeface="Times New Roman" panose="02020603050405020304" pitchFamily="18" charset="0"/>
                <a:cs typeface="Times New Roman" panose="02020603050405020304" pitchFamily="18" charset="0"/>
              </a:rPr>
              <a:t>In order to measure long term sea level changes accurately, it is important to ensure that tide gauge instrumentation remains stable over time</a:t>
            </a:r>
            <a:r>
              <a:rPr lang="en-US" dirty="0">
                <a:latin typeface="Times New Roman" panose="02020603050405020304" pitchFamily="18" charset="0"/>
                <a:cs typeface="Times New Roman" panose="02020603050405020304" pitchFamily="18" charset="0"/>
              </a:rPr>
              <a:t>. </a:t>
            </a:r>
          </a:p>
        </p:txBody>
      </p:sp>
      <p:sp>
        <p:nvSpPr>
          <p:cNvPr id="4" name="Slide Number Placeholder 3"/>
          <p:cNvSpPr>
            <a:spLocks noGrp="1"/>
          </p:cNvSpPr>
          <p:nvPr>
            <p:ph type="sldNum" sz="quarter" idx="12"/>
          </p:nvPr>
        </p:nvSpPr>
        <p:spPr/>
        <p:txBody>
          <a:bodyPr/>
          <a:lstStyle/>
          <a:p>
            <a:fld id="{4F6535E1-3CE9-4660-A5A8-C0CADC231191}" type="slidenum">
              <a:rPr lang="en-US" smtClean="0"/>
              <a:pPr/>
              <a:t>2</a:t>
            </a:fld>
            <a:endParaRPr lang="en-US"/>
          </a:p>
        </p:txBody>
      </p:sp>
      <p:pic>
        <p:nvPicPr>
          <p:cNvPr id="5" name="Picture 4"/>
          <p:cNvPicPr/>
          <p:nvPr/>
        </p:nvPicPr>
        <p:blipFill rotWithShape="1">
          <a:blip r:embed="rId3">
            <a:extLst>
              <a:ext uri="{28A0092B-C50C-407E-A947-70E740481C1C}">
                <a14:useLocalDpi xmlns:a14="http://schemas.microsoft.com/office/drawing/2010/main" val="0"/>
              </a:ext>
            </a:extLst>
          </a:blip>
          <a:srcRect r="68266"/>
          <a:stretch/>
        </p:blipFill>
        <p:spPr>
          <a:xfrm>
            <a:off x="961990" y="5158854"/>
            <a:ext cx="716684" cy="1542578"/>
          </a:xfrm>
          <a:prstGeom prst="rect">
            <a:avLst/>
          </a:prstGeom>
          <a:ln>
            <a:noFill/>
          </a:ln>
          <a:effectLst>
            <a:softEdge rad="112500"/>
          </a:effectLst>
        </p:spPr>
      </p:pic>
      <p:pic>
        <p:nvPicPr>
          <p:cNvPr id="6" name="Picture 5" title="Figure 18 Munro Float Gauge"/>
          <p:cNvPicPr/>
          <p:nvPr/>
        </p:nvPicPr>
        <p:blipFill>
          <a:blip r:embed="rId4">
            <a:extLst>
              <a:ext uri="{28A0092B-C50C-407E-A947-70E740481C1C}">
                <a14:useLocalDpi xmlns:a14="http://schemas.microsoft.com/office/drawing/2010/main" val="0"/>
              </a:ext>
            </a:extLst>
          </a:blip>
          <a:stretch>
            <a:fillRect/>
          </a:stretch>
        </p:blipFill>
        <p:spPr>
          <a:xfrm>
            <a:off x="1944628" y="5268155"/>
            <a:ext cx="2505075" cy="1323975"/>
          </a:xfrm>
          <a:prstGeom prst="rect">
            <a:avLst/>
          </a:prstGeom>
        </p:spPr>
      </p:pic>
      <p:pic>
        <p:nvPicPr>
          <p:cNvPr id="7" name="Picture 6"/>
          <p:cNvPicPr/>
          <p:nvPr/>
        </p:nvPicPr>
        <p:blipFill rotWithShape="1">
          <a:blip r:embed="rId5">
            <a:extLst>
              <a:ext uri="{28A0092B-C50C-407E-A947-70E740481C1C}">
                <a14:useLocalDpi xmlns:a14="http://schemas.microsoft.com/office/drawing/2010/main" val="0"/>
              </a:ext>
            </a:extLst>
          </a:blip>
          <a:srcRect t="38966"/>
          <a:stretch/>
        </p:blipFill>
        <p:spPr>
          <a:xfrm>
            <a:off x="4932386" y="5214346"/>
            <a:ext cx="2190750" cy="1377784"/>
          </a:xfrm>
          <a:prstGeom prst="rect">
            <a:avLst/>
          </a:prstGeom>
        </p:spPr>
      </p:pic>
      <p:pic>
        <p:nvPicPr>
          <p:cNvPr id="8" name="Picture 7" descr="Kelvin-type">
            <a:hlinkClick r:id="rId6"/>
          </p:cNvPr>
          <p:cNvPicPr/>
          <p:nvPr/>
        </p:nvPicPr>
        <p:blipFill>
          <a:blip r:embed="rId7">
            <a:extLst>
              <a:ext uri="{28A0092B-C50C-407E-A947-70E740481C1C}">
                <a14:useLocalDpi xmlns:a14="http://schemas.microsoft.com/office/drawing/2010/main" val="0"/>
              </a:ext>
            </a:extLst>
          </a:blip>
          <a:srcRect/>
          <a:stretch>
            <a:fillRect/>
          </a:stretch>
        </p:blipFill>
        <p:spPr bwMode="auto">
          <a:xfrm>
            <a:off x="7657444" y="5172987"/>
            <a:ext cx="794536" cy="1460501"/>
          </a:xfrm>
          <a:prstGeom prst="rect">
            <a:avLst/>
          </a:prstGeom>
          <a:noFill/>
          <a:ln>
            <a:noFill/>
          </a:ln>
        </p:spPr>
      </p:pic>
      <p:pic>
        <p:nvPicPr>
          <p:cNvPr id="10" name="Picture 9"/>
          <p:cNvPicPr/>
          <p:nvPr/>
        </p:nvPicPr>
        <p:blipFill rotWithShape="1">
          <a:blip r:embed="rId8" cstate="screen">
            <a:extLst>
              <a:ext uri="{28A0092B-C50C-407E-A947-70E740481C1C}">
                <a14:useLocalDpi xmlns:a14="http://schemas.microsoft.com/office/drawing/2010/main"/>
              </a:ext>
            </a:extLst>
          </a:blip>
          <a:srcRect r="16759"/>
          <a:stretch/>
        </p:blipFill>
        <p:spPr bwMode="auto">
          <a:xfrm>
            <a:off x="8958666" y="5158853"/>
            <a:ext cx="3085306" cy="1460501"/>
          </a:xfrm>
          <a:prstGeom prst="rect">
            <a:avLst/>
          </a:prstGeom>
          <a:ln>
            <a:noFill/>
          </a:ln>
          <a:effectLst>
            <a:softEdge rad="112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5885808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0435" y="1062251"/>
            <a:ext cx="10222173" cy="5256662"/>
          </a:xfrm>
        </p:spPr>
        <p:txBody>
          <a:bodyPr>
            <a:noAutofit/>
          </a:bodyPr>
          <a:lstStyle/>
          <a:p>
            <a:r>
              <a:rPr lang="en-GB" sz="2400" dirty="0">
                <a:latin typeface="Times New Roman" panose="02020603050405020304" pitchFamily="18" charset="0"/>
                <a:cs typeface="Times New Roman" panose="02020603050405020304" pitchFamily="18" charset="0"/>
              </a:rPr>
              <a:t>As discuss on system failure section the system can be improved from following areas.</a:t>
            </a:r>
          </a:p>
          <a:p>
            <a:r>
              <a:rPr lang="en-GB" sz="2400" dirty="0">
                <a:latin typeface="Times New Roman" panose="02020603050405020304" pitchFamily="18" charset="0"/>
                <a:cs typeface="Times New Roman" panose="02020603050405020304" pitchFamily="18" charset="0"/>
              </a:rPr>
              <a:t>Connection: 		</a:t>
            </a:r>
          </a:p>
          <a:p>
            <a:pPr lvl="1"/>
            <a:r>
              <a:rPr lang="en-GB" dirty="0">
                <a:latin typeface="Times New Roman" panose="02020603050405020304" pitchFamily="18" charset="0"/>
                <a:cs typeface="Times New Roman" panose="02020603050405020304" pitchFamily="18" charset="0"/>
              </a:rPr>
              <a:t>TCP/IP .</a:t>
            </a:r>
          </a:p>
          <a:p>
            <a:pPr lvl="1"/>
            <a:r>
              <a:rPr lang="en-GB" dirty="0">
                <a:latin typeface="Times New Roman" panose="02020603050405020304" pitchFamily="18" charset="0"/>
                <a:cs typeface="Times New Roman" panose="02020603050405020304" pitchFamily="18" charset="0"/>
              </a:rPr>
              <a:t>GSM/GPRS/SMS</a:t>
            </a:r>
          </a:p>
          <a:p>
            <a:r>
              <a:rPr lang="en-GB" sz="2400" dirty="0">
                <a:latin typeface="Times New Roman" panose="02020603050405020304" pitchFamily="18" charset="0"/>
                <a:cs typeface="Times New Roman" panose="02020603050405020304" pitchFamily="18" charset="0"/>
              </a:rPr>
              <a:t>Power: 		</a:t>
            </a:r>
          </a:p>
          <a:p>
            <a:pPr lvl="1"/>
            <a:r>
              <a:rPr lang="en-GB" dirty="0">
                <a:latin typeface="Times New Roman" panose="02020603050405020304" pitchFamily="18" charset="0"/>
                <a:cs typeface="Times New Roman" panose="02020603050405020304" pitchFamily="18" charset="0"/>
              </a:rPr>
              <a:t>Battery backup.</a:t>
            </a:r>
          </a:p>
          <a:p>
            <a:pPr lvl="1"/>
            <a:r>
              <a:rPr lang="en-GB" dirty="0">
                <a:latin typeface="Times New Roman" panose="02020603050405020304" pitchFamily="18" charset="0"/>
                <a:cs typeface="Times New Roman" panose="02020603050405020304" pitchFamily="18" charset="0"/>
              </a:rPr>
              <a:t>Solar power.</a:t>
            </a:r>
          </a:p>
          <a:p>
            <a:r>
              <a:rPr lang="en-GB" sz="2400" dirty="0">
                <a:latin typeface="Times New Roman" panose="02020603050405020304" pitchFamily="18" charset="0"/>
                <a:cs typeface="Times New Roman" panose="02020603050405020304" pitchFamily="18" charset="0"/>
              </a:rPr>
              <a:t>Web application:	</a:t>
            </a:r>
          </a:p>
          <a:p>
            <a:pPr lvl="1"/>
            <a:r>
              <a:rPr lang="en-GB" dirty="0">
                <a:latin typeface="Times New Roman" panose="02020603050405020304" pitchFamily="18" charset="0"/>
                <a:cs typeface="Times New Roman" panose="02020603050405020304" pitchFamily="18" charset="0"/>
              </a:rPr>
              <a:t>A/C power status notification.</a:t>
            </a:r>
          </a:p>
          <a:p>
            <a:pPr lvl="1"/>
            <a:r>
              <a:rPr lang="en-GB" dirty="0">
                <a:latin typeface="Times New Roman" panose="02020603050405020304" pitchFamily="18" charset="0"/>
                <a:cs typeface="Times New Roman" panose="02020603050405020304" pitchFamily="18" charset="0"/>
              </a:rPr>
              <a:t>Data prediction.</a:t>
            </a:r>
          </a:p>
          <a:p>
            <a:r>
              <a:rPr lang="en-GB" sz="2400" dirty="0">
                <a:latin typeface="Times New Roman" panose="02020603050405020304" pitchFamily="18" charset="0"/>
                <a:cs typeface="Times New Roman" panose="02020603050405020304" pitchFamily="18" charset="0"/>
              </a:rPr>
              <a:t>Sensor:		</a:t>
            </a:r>
          </a:p>
          <a:p>
            <a:pPr lvl="1"/>
            <a:r>
              <a:rPr lang="en-GB" dirty="0">
                <a:latin typeface="Times New Roman" panose="02020603050405020304" pitchFamily="18" charset="0"/>
                <a:cs typeface="Times New Roman" panose="02020603050405020304" pitchFamily="18" charset="0"/>
              </a:rPr>
              <a:t>Ultrasonic Sensor.</a:t>
            </a:r>
          </a:p>
          <a:p>
            <a:pPr lvl="1"/>
            <a:r>
              <a:rPr lang="en-GB" dirty="0">
                <a:latin typeface="Times New Roman" panose="02020603050405020304" pitchFamily="18" charset="0"/>
                <a:cs typeface="Times New Roman" panose="02020603050405020304" pitchFamily="18" charset="0"/>
              </a:rPr>
              <a:t>Temperature sensor.</a:t>
            </a:r>
          </a:p>
        </p:txBody>
      </p:sp>
      <p:sp>
        <p:nvSpPr>
          <p:cNvPr id="5" name="Slide Number Placeholder 4"/>
          <p:cNvSpPr>
            <a:spLocks noGrp="1"/>
          </p:cNvSpPr>
          <p:nvPr>
            <p:ph type="sldNum" sz="quarter" idx="12"/>
          </p:nvPr>
        </p:nvSpPr>
        <p:spPr/>
        <p:txBody>
          <a:bodyPr/>
          <a:lstStyle/>
          <a:p>
            <a:fld id="{4F6535E1-3CE9-4660-A5A8-C0CADC231191}" type="slidenum">
              <a:rPr lang="en-US" smtClean="0"/>
              <a:pPr/>
              <a:t>20</a:t>
            </a:fld>
            <a:endParaRPr lang="en-US"/>
          </a:p>
        </p:txBody>
      </p:sp>
      <p:sp>
        <p:nvSpPr>
          <p:cNvPr id="6" name="Title 1"/>
          <p:cNvSpPr txBox="1">
            <a:spLocks/>
          </p:cNvSpPr>
          <p:nvPr/>
        </p:nvSpPr>
        <p:spPr>
          <a:xfrm>
            <a:off x="1610436" y="9426"/>
            <a:ext cx="10581564" cy="65249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dirty="0">
                <a:ln w="0"/>
                <a:solidFill>
                  <a:schemeClr val="bg1"/>
                </a:solidFill>
                <a:effectLst>
                  <a:reflection blurRad="6350" stA="53000" endA="300" endPos="35500" dir="5400000" sy="-90000" algn="bl" rotWithShape="0"/>
                </a:effectLst>
              </a:rPr>
              <a:t>Future plan</a:t>
            </a:r>
            <a:endParaRPr lang="en-US"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23356138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838732" y="4230413"/>
            <a:ext cx="2988862" cy="2184035"/>
          </a:xfrm>
          <a:prstGeom prst="rect">
            <a:avLst/>
          </a:prstGeom>
          <a:pattFill prst="wdUpDiag">
            <a:fgClr>
              <a:schemeClr val="accent1"/>
            </a:fgClr>
            <a:bgClr>
              <a:schemeClr val="bg1"/>
            </a:bgClr>
          </a:patt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9" name="Rectangle 8"/>
          <p:cNvSpPr/>
          <p:nvPr/>
        </p:nvSpPr>
        <p:spPr>
          <a:xfrm>
            <a:off x="2064413" y="5924809"/>
            <a:ext cx="3916908" cy="2729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5827594" y="5024152"/>
            <a:ext cx="6364406" cy="1390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Content Placeholder 1"/>
          <p:cNvPicPr>
            <a:picLocks noGrp="1" noChangeAspect="1"/>
          </p:cNvPicPr>
          <p:nvPr>
            <p:ph idx="1"/>
          </p:nvPr>
        </p:nvPicPr>
        <p:blipFill>
          <a:blip r:embed="rId3" cstate="hqprint">
            <a:extLst>
              <a:ext uri="{28A0092B-C50C-407E-A947-70E740481C1C}">
                <a14:useLocalDpi xmlns:a14="http://schemas.microsoft.com/office/drawing/2010/main" val="0"/>
              </a:ext>
            </a:extLst>
          </a:blip>
          <a:stretch>
            <a:fillRect/>
          </a:stretch>
        </p:blipFill>
        <p:spPr>
          <a:xfrm>
            <a:off x="6094834" y="830183"/>
            <a:ext cx="6044852" cy="3400230"/>
          </a:xfrm>
        </p:spPr>
      </p:pic>
      <p:sp>
        <p:nvSpPr>
          <p:cNvPr id="5" name="Slide Number Placeholder 4"/>
          <p:cNvSpPr>
            <a:spLocks noGrp="1"/>
          </p:cNvSpPr>
          <p:nvPr>
            <p:ph type="sldNum" sz="quarter" idx="12"/>
          </p:nvPr>
        </p:nvSpPr>
        <p:spPr/>
        <p:txBody>
          <a:bodyPr/>
          <a:lstStyle/>
          <a:p>
            <a:fld id="{4F6535E1-3CE9-4660-A5A8-C0CADC231191}" type="slidenum">
              <a:rPr lang="en-US" smtClean="0"/>
              <a:pPr/>
              <a:t>21</a:t>
            </a:fld>
            <a:endParaRPr lang="en-US"/>
          </a:p>
        </p:txBody>
      </p:sp>
      <p:sp>
        <p:nvSpPr>
          <p:cNvPr id="6" name="Title 1"/>
          <p:cNvSpPr txBox="1">
            <a:spLocks/>
          </p:cNvSpPr>
          <p:nvPr/>
        </p:nvSpPr>
        <p:spPr>
          <a:xfrm>
            <a:off x="1610436" y="9426"/>
            <a:ext cx="10581564" cy="65249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dirty="0">
                <a:ln w="0"/>
                <a:solidFill>
                  <a:schemeClr val="bg1"/>
                </a:solidFill>
                <a:effectLst>
                  <a:reflection blurRad="6350" stA="53000" endA="300" endPos="35500" dir="5400000" sy="-90000" algn="bl" rotWithShape="0"/>
                </a:effectLst>
              </a:rPr>
              <a:t>Future plan</a:t>
            </a:r>
            <a:endParaRPr lang="en-US" dirty="0">
              <a:ln w="0"/>
              <a:solidFill>
                <a:schemeClr val="bg1"/>
              </a:solidFill>
              <a:effectLst>
                <a:reflection blurRad="6350" stA="53000" endA="300" endPos="35500" dir="5400000" sy="-90000" algn="bl" rotWithShape="0"/>
              </a:effectLst>
            </a:endParaRPr>
          </a:p>
        </p:txBody>
      </p:sp>
      <p:sp>
        <p:nvSpPr>
          <p:cNvPr id="4" name="TextBox 3"/>
          <p:cNvSpPr txBox="1"/>
          <p:nvPr/>
        </p:nvSpPr>
        <p:spPr>
          <a:xfrm>
            <a:off x="941696" y="857742"/>
            <a:ext cx="5039625"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Install New tide gauge in </a:t>
            </a:r>
            <a:r>
              <a:rPr lang="en-GB" sz="2000" dirty="0" err="1">
                <a:latin typeface="Times New Roman" panose="02020603050405020304" pitchFamily="18" charset="0"/>
                <a:cs typeface="Times New Roman" panose="02020603050405020304" pitchFamily="18" charset="0"/>
              </a:rPr>
              <a:t>Trincomalee</a:t>
            </a:r>
            <a:r>
              <a:rPr lang="en-GB" sz="2000" dirty="0">
                <a:latin typeface="Times New Roman" panose="02020603050405020304" pitchFamily="18" charset="0"/>
                <a:cs typeface="Times New Roman" panose="02020603050405020304" pitchFamily="18" charset="0"/>
              </a:rPr>
              <a:t>   </a:t>
            </a:r>
          </a:p>
        </p:txBody>
      </p:sp>
      <p:sp>
        <p:nvSpPr>
          <p:cNvPr id="3" name="TextBox 2"/>
          <p:cNvSpPr txBox="1"/>
          <p:nvPr/>
        </p:nvSpPr>
        <p:spPr>
          <a:xfrm>
            <a:off x="941696" y="1610436"/>
            <a:ext cx="4585647" cy="1323439"/>
          </a:xfrm>
          <a:prstGeom prst="rect">
            <a:avLst/>
          </a:prstGeom>
          <a:noFill/>
        </p:spPr>
        <p:txBody>
          <a:bodyPr wrap="square" rtlCol="0">
            <a:spAutoFit/>
          </a:bodyPr>
          <a:lstStyle/>
          <a:p>
            <a:r>
              <a:rPr lang="en-GB" sz="2000" dirty="0"/>
              <a:t>The next tide gauge plan to install in </a:t>
            </a:r>
            <a:r>
              <a:rPr lang="en-GB" sz="2000" dirty="0" err="1"/>
              <a:t>Trincomalee</a:t>
            </a:r>
            <a:r>
              <a:rPr lang="en-GB" sz="2000" dirty="0"/>
              <a:t>  tide well . The tide well establish in 1922 in </a:t>
            </a:r>
            <a:r>
              <a:rPr lang="en-GB" sz="2000" dirty="0" err="1"/>
              <a:t>trincomalee</a:t>
            </a:r>
            <a:r>
              <a:rPr lang="en-GB" sz="2000" dirty="0"/>
              <a:t>  by British navy  </a:t>
            </a:r>
          </a:p>
        </p:txBody>
      </p:sp>
      <p:sp>
        <p:nvSpPr>
          <p:cNvPr id="7" name="Can 6"/>
          <p:cNvSpPr/>
          <p:nvPr/>
        </p:nvSpPr>
        <p:spPr>
          <a:xfrm>
            <a:off x="1019032" y="3548417"/>
            <a:ext cx="1819701" cy="3029803"/>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Can 7"/>
          <p:cNvSpPr/>
          <p:nvPr/>
        </p:nvSpPr>
        <p:spPr>
          <a:xfrm>
            <a:off x="1019031" y="4844955"/>
            <a:ext cx="1819701" cy="173326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ttps://s-media-cache-ak0.pinimg.com/736x/6b/4f/08/6b4f08e8f4089f8f9d12c19db3ac1efd.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75279" y="3893196"/>
            <a:ext cx="6364406" cy="2521251"/>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p:cNvCxnSpPr/>
          <p:nvPr/>
        </p:nvCxnSpPr>
        <p:spPr>
          <a:xfrm flipH="1">
            <a:off x="2250831" y="2933875"/>
            <a:ext cx="4459458" cy="1694396"/>
          </a:xfrm>
          <a:prstGeom prst="straightConnector1">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356138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0435" y="1062251"/>
            <a:ext cx="10222173" cy="5256662"/>
          </a:xfrm>
        </p:spPr>
        <p:txBody>
          <a:bodyPr>
            <a:normAutofit/>
          </a:bodyPr>
          <a:lstStyle/>
          <a:p>
            <a:r>
              <a:rPr lang="en-GB" dirty="0"/>
              <a:t>This system can be easily transferred to flood monitoring in certain areas in Sri Lanka. And eagerly waiting for extend the system. </a:t>
            </a:r>
          </a:p>
          <a:p>
            <a:r>
              <a:rPr lang="en-GB" dirty="0"/>
              <a:t>This system can use for detecting tsunami and sea condition by detecting height fluctuation  .</a:t>
            </a:r>
          </a:p>
          <a:p>
            <a:r>
              <a:rPr lang="en-GB" dirty="0"/>
              <a:t>Specially system can be modify to monitor water level of reviver </a:t>
            </a:r>
          </a:p>
          <a:p>
            <a:pPr marL="0" indent="0">
              <a:buNone/>
            </a:pPr>
            <a:endParaRPr lang="en-US" sz="2000" dirty="0"/>
          </a:p>
        </p:txBody>
      </p:sp>
      <p:sp>
        <p:nvSpPr>
          <p:cNvPr id="5" name="Slide Number Placeholder 4"/>
          <p:cNvSpPr>
            <a:spLocks noGrp="1"/>
          </p:cNvSpPr>
          <p:nvPr>
            <p:ph type="sldNum" sz="quarter" idx="12"/>
          </p:nvPr>
        </p:nvSpPr>
        <p:spPr/>
        <p:txBody>
          <a:bodyPr/>
          <a:lstStyle/>
          <a:p>
            <a:fld id="{4F6535E1-3CE9-4660-A5A8-C0CADC231191}" type="slidenum">
              <a:rPr lang="en-US" smtClean="0"/>
              <a:pPr/>
              <a:t>22</a:t>
            </a:fld>
            <a:endParaRPr lang="en-US"/>
          </a:p>
        </p:txBody>
      </p:sp>
      <p:sp>
        <p:nvSpPr>
          <p:cNvPr id="6" name="Title 1"/>
          <p:cNvSpPr txBox="1">
            <a:spLocks/>
          </p:cNvSpPr>
          <p:nvPr/>
        </p:nvSpPr>
        <p:spPr>
          <a:xfrm>
            <a:off x="1610436" y="9426"/>
            <a:ext cx="10581564" cy="65249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dirty="0">
                <a:ln w="0"/>
                <a:solidFill>
                  <a:schemeClr val="bg1"/>
                </a:solidFill>
                <a:effectLst>
                  <a:reflection blurRad="6350" stA="53000" endA="300" endPos="35500" dir="5400000" sy="-90000" algn="bl" rotWithShape="0"/>
                </a:effectLst>
              </a:rPr>
              <a:t>Possible system extensions </a:t>
            </a:r>
            <a:endParaRPr lang="en-US" dirty="0">
              <a:ln w="0"/>
              <a:solidFill>
                <a:schemeClr val="bg1"/>
              </a:solidFill>
              <a:effectLst>
                <a:reflection blurRad="6350" stA="53000" endA="300" endPos="35500" dir="5400000" sy="-90000" algn="bl" rotWithShape="0"/>
              </a:effectLst>
            </a:endParaRPr>
          </a:p>
        </p:txBody>
      </p:sp>
      <p:pic>
        <p:nvPicPr>
          <p:cNvPr id="2" name="Picture 1"/>
          <p:cNvPicPr>
            <a:picLocks noChangeAspect="1"/>
          </p:cNvPicPr>
          <p:nvPr/>
        </p:nvPicPr>
        <p:blipFill>
          <a:blip r:embed="rId3"/>
          <a:stretch>
            <a:fillRect/>
          </a:stretch>
        </p:blipFill>
        <p:spPr>
          <a:xfrm>
            <a:off x="8602638" y="3556663"/>
            <a:ext cx="3048000" cy="2762250"/>
          </a:xfrm>
          <a:prstGeom prst="rect">
            <a:avLst/>
          </a:prstGeom>
        </p:spPr>
      </p:pic>
    </p:spTree>
    <p:extLst>
      <p:ext uri="{BB962C8B-B14F-4D97-AF65-F5344CB8AC3E}">
        <p14:creationId xmlns:p14="http://schemas.microsoft.com/office/powerpoint/2010/main" val="24816266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71514" y="1524000"/>
            <a:ext cx="8229600" cy="4419600"/>
          </a:xfrm>
        </p:spPr>
        <p:txBody>
          <a:bodyPr>
            <a:normAutofit/>
          </a:bodyPr>
          <a:lstStyle/>
          <a:p>
            <a:pPr marL="0" indent="0">
              <a:buNone/>
            </a:pPr>
            <a:endParaRPr lang="en-US" sz="2000" dirty="0"/>
          </a:p>
          <a:p>
            <a:pPr marL="0" indent="0">
              <a:buNone/>
            </a:pPr>
            <a:endParaRPr lang="en-US" sz="2000" dirty="0"/>
          </a:p>
          <a:p>
            <a:pPr marL="0" indent="0">
              <a:buNone/>
            </a:pPr>
            <a:r>
              <a:rPr lang="en-US" sz="2000" dirty="0"/>
              <a:t>  </a:t>
            </a:r>
          </a:p>
        </p:txBody>
      </p:sp>
      <p:sp>
        <p:nvSpPr>
          <p:cNvPr id="5" name="Slide Number Placeholder 4"/>
          <p:cNvSpPr>
            <a:spLocks noGrp="1"/>
          </p:cNvSpPr>
          <p:nvPr>
            <p:ph type="sldNum" sz="quarter" idx="12"/>
          </p:nvPr>
        </p:nvSpPr>
        <p:spPr/>
        <p:txBody>
          <a:bodyPr/>
          <a:lstStyle/>
          <a:p>
            <a:fld id="{4F6535E1-3CE9-4660-A5A8-C0CADC231191}" type="slidenum">
              <a:rPr lang="en-US" smtClean="0"/>
              <a:pPr/>
              <a:t>23</a:t>
            </a:fld>
            <a:endParaRPr lang="en-US"/>
          </a:p>
        </p:txBody>
      </p:sp>
      <p:sp>
        <p:nvSpPr>
          <p:cNvPr id="4" name="Rectangle 3"/>
          <p:cNvSpPr/>
          <p:nvPr/>
        </p:nvSpPr>
        <p:spPr>
          <a:xfrm>
            <a:off x="3657600" y="1524001"/>
            <a:ext cx="5562600" cy="1200329"/>
          </a:xfrm>
          <a:prstGeom prst="rect">
            <a:avLst/>
          </a:prstGeom>
          <a:noFill/>
        </p:spPr>
        <p:txBody>
          <a:bodyPr wrap="square" lIns="91440" tIns="45720" rIns="91440" bIns="45720">
            <a:spAutoFit/>
          </a:bodyPr>
          <a:lstStyle/>
          <a:p>
            <a:pPr algn="ctr"/>
            <a:r>
              <a:rPr lang="en-US" sz="72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Thank you!!</a:t>
            </a:r>
          </a:p>
        </p:txBody>
      </p:sp>
    </p:spTree>
    <p:extLst>
      <p:ext uri="{BB962C8B-B14F-4D97-AF65-F5344CB8AC3E}">
        <p14:creationId xmlns:p14="http://schemas.microsoft.com/office/powerpoint/2010/main" val="13025014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9492" y="0"/>
            <a:ext cx="10622507" cy="750627"/>
          </a:xfrm>
        </p:spPr>
        <p:style>
          <a:lnRef idx="1">
            <a:schemeClr val="accent1"/>
          </a:lnRef>
          <a:fillRef idx="2">
            <a:schemeClr val="accent1"/>
          </a:fillRef>
          <a:effectRef idx="1">
            <a:schemeClr val="accent1"/>
          </a:effectRef>
          <a:fontRef idx="minor">
            <a:schemeClr val="dk1"/>
          </a:fontRef>
        </p:style>
        <p:txBody>
          <a:bodyPr>
            <a:normAutofit/>
          </a:bodyPr>
          <a:lstStyle/>
          <a:p>
            <a:r>
              <a:rPr lang="en-US" dirty="0">
                <a:ln w="0"/>
                <a:solidFill>
                  <a:schemeClr val="bg1"/>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Objectives</a:t>
            </a:r>
          </a:p>
        </p:txBody>
      </p:sp>
      <p:sp>
        <p:nvSpPr>
          <p:cNvPr id="3" name="Content Placeholder 2"/>
          <p:cNvSpPr>
            <a:spLocks noGrp="1"/>
          </p:cNvSpPr>
          <p:nvPr>
            <p:ph idx="1"/>
          </p:nvPr>
        </p:nvSpPr>
        <p:spPr>
          <a:xfrm>
            <a:off x="1569492" y="997424"/>
            <a:ext cx="10208525" cy="5105400"/>
          </a:xfrm>
        </p:spPr>
        <p:txBody>
          <a:bodyPr>
            <a:normAutofit/>
          </a:bodyPr>
          <a:lstStyle/>
          <a:p>
            <a:r>
              <a:rPr lang="en-GB" dirty="0"/>
              <a:t>To design a tide gauge which capable to send data automatically to a central database and those data could be access by multiple users. The system capable to self-data logging whenever network not present.</a:t>
            </a:r>
            <a:endParaRPr lang="en-US" dirty="0"/>
          </a:p>
          <a:p>
            <a:pPr lvl="1"/>
            <a:r>
              <a:rPr lang="en-US" dirty="0"/>
              <a:t>High availability. </a:t>
            </a:r>
          </a:p>
          <a:p>
            <a:pPr lvl="1"/>
            <a:r>
              <a:rPr lang="en-US" dirty="0"/>
              <a:t>Higher accuracy</a:t>
            </a:r>
          </a:p>
          <a:p>
            <a:pPr lvl="1"/>
            <a:r>
              <a:rPr lang="en-US" dirty="0"/>
              <a:t>Central data logging facility.</a:t>
            </a:r>
          </a:p>
          <a:p>
            <a:pPr lvl="1"/>
            <a:r>
              <a:rPr lang="en-US" dirty="0"/>
              <a:t>Low cost</a:t>
            </a:r>
          </a:p>
          <a:p>
            <a:pPr marL="0" indent="0">
              <a:buNone/>
            </a:pPr>
            <a:endParaRPr lang="en-US" sz="2000" dirty="0"/>
          </a:p>
        </p:txBody>
      </p:sp>
      <p:sp>
        <p:nvSpPr>
          <p:cNvPr id="4" name="Slide Number Placeholder 3"/>
          <p:cNvSpPr>
            <a:spLocks noGrp="1"/>
          </p:cNvSpPr>
          <p:nvPr>
            <p:ph type="sldNum" sz="quarter" idx="12"/>
          </p:nvPr>
        </p:nvSpPr>
        <p:spPr/>
        <p:txBody>
          <a:bodyPr/>
          <a:lstStyle/>
          <a:p>
            <a:fld id="{4F6535E1-3CE9-4660-A5A8-C0CADC231191}" type="slidenum">
              <a:rPr lang="en-US" smtClean="0"/>
              <a:pPr/>
              <a:t>3</a:t>
            </a:fld>
            <a:endParaRPr lang="en-US"/>
          </a:p>
        </p:txBody>
      </p:sp>
    </p:spTree>
    <p:extLst>
      <p:ext uri="{BB962C8B-B14F-4D97-AF65-F5344CB8AC3E}">
        <p14:creationId xmlns:p14="http://schemas.microsoft.com/office/powerpoint/2010/main" val="24905133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0436" y="0"/>
            <a:ext cx="10581564" cy="652490"/>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dirty="0">
                <a:ln w="0"/>
                <a:solidFill>
                  <a:schemeClr val="bg1"/>
                </a:solidFill>
                <a:effectLst>
                  <a:reflection blurRad="6350" stA="53000" endA="300" endPos="35500" dir="5400000" sy="-90000" algn="bl" rotWithShape="0"/>
                </a:effectLst>
              </a:rPr>
              <a:t>Overall Design </a:t>
            </a:r>
          </a:p>
        </p:txBody>
      </p:sp>
      <p:sp>
        <p:nvSpPr>
          <p:cNvPr id="3" name="Content Placeholder 2"/>
          <p:cNvSpPr>
            <a:spLocks noGrp="1"/>
          </p:cNvSpPr>
          <p:nvPr>
            <p:ph idx="1"/>
          </p:nvPr>
        </p:nvSpPr>
        <p:spPr>
          <a:xfrm>
            <a:off x="6743701" y="1002412"/>
            <a:ext cx="5448300" cy="5855587"/>
          </a:xfrm>
        </p:spPr>
        <p:txBody>
          <a:bodyPr>
            <a:noAutofit/>
          </a:bodyPr>
          <a:lstStyle/>
          <a:p>
            <a:pPr marL="393192" lvl="1" indent="0">
              <a:buNone/>
            </a:pPr>
            <a:r>
              <a:rPr lang="en-GB" sz="2000" dirty="0"/>
              <a:t>a.	Ultrasonic distance sensor:</a:t>
            </a:r>
          </a:p>
          <a:p>
            <a:pPr marL="393192" lvl="1" indent="0">
              <a:buNone/>
            </a:pPr>
            <a:r>
              <a:rPr lang="en-GB" sz="2000" dirty="0"/>
              <a:t>b.	Controller circuit:</a:t>
            </a:r>
          </a:p>
          <a:p>
            <a:pPr marL="393192" lvl="1" indent="0">
              <a:buNone/>
            </a:pPr>
            <a:r>
              <a:rPr lang="en-GB" sz="2000" dirty="0"/>
              <a:t>	I.	Calculate water level. </a:t>
            </a:r>
          </a:p>
          <a:p>
            <a:pPr marL="393192" lvl="1" indent="0">
              <a:buNone/>
            </a:pPr>
            <a:r>
              <a:rPr lang="en-GB" sz="2000" dirty="0"/>
              <a:t>	II.	Send processed data to the 		application server.</a:t>
            </a:r>
          </a:p>
          <a:p>
            <a:pPr marL="393192" lvl="1" indent="0">
              <a:buNone/>
            </a:pPr>
            <a:r>
              <a:rPr lang="en-GB" sz="2000" dirty="0"/>
              <a:t>	III.	Generate time stamp and 		save log in micro SD card. </a:t>
            </a:r>
          </a:p>
          <a:p>
            <a:pPr marL="393192" lvl="1" indent="0">
              <a:buNone/>
            </a:pPr>
            <a:r>
              <a:rPr lang="en-GB" sz="2000" dirty="0"/>
              <a:t>	IV.	Display results.</a:t>
            </a:r>
          </a:p>
          <a:p>
            <a:pPr marL="393192" lvl="1" indent="0">
              <a:buNone/>
            </a:pPr>
            <a:r>
              <a:rPr lang="en-GB" sz="2000" dirty="0"/>
              <a:t>c.	Application server: </a:t>
            </a:r>
          </a:p>
          <a:p>
            <a:pPr marL="393192" lvl="1" indent="0">
              <a:buNone/>
            </a:pPr>
            <a:r>
              <a:rPr lang="en-GB" sz="2000" dirty="0"/>
              <a:t>	I.	Save received information 	on the database. </a:t>
            </a:r>
          </a:p>
          <a:p>
            <a:pPr marL="393192" lvl="1" indent="0">
              <a:buNone/>
            </a:pPr>
            <a:r>
              <a:rPr lang="en-GB" sz="2000" dirty="0"/>
              <a:t>	II.	Generate multiple views 	(graph, data table) </a:t>
            </a:r>
          </a:p>
          <a:p>
            <a:pPr marL="393192" lvl="1" indent="0">
              <a:buNone/>
            </a:pPr>
            <a:r>
              <a:rPr lang="en-GB" sz="2000" dirty="0"/>
              <a:t>	III.	Process data (noise cut off)</a:t>
            </a:r>
          </a:p>
          <a:p>
            <a:pPr marL="393192" lvl="1" indent="0">
              <a:buNone/>
            </a:pPr>
            <a:r>
              <a:rPr lang="en-GB" sz="2000" dirty="0"/>
              <a:t>d.	User terminal: </a:t>
            </a:r>
          </a:p>
          <a:p>
            <a:pPr marL="393192" lvl="1" indent="0">
              <a:buNone/>
            </a:pPr>
            <a:r>
              <a:rPr lang="en-GB" sz="2000" dirty="0"/>
              <a:t>	This can be any device with a web 	browser which capable to accesses 	application server. </a:t>
            </a:r>
          </a:p>
          <a:p>
            <a:pPr marL="393192" lvl="1" indent="0">
              <a:buNone/>
            </a:pPr>
            <a:endParaRPr lang="en-GB" sz="2000" dirty="0"/>
          </a:p>
          <a:p>
            <a:pPr algn="just"/>
            <a:endParaRPr lang="en-GB" sz="2000" dirty="0"/>
          </a:p>
          <a:p>
            <a:pPr marL="0" indent="0" algn="just">
              <a:buNone/>
            </a:pPr>
            <a:endParaRPr lang="en-GB" sz="2000" dirty="0"/>
          </a:p>
          <a:p>
            <a:pPr algn="just"/>
            <a:endParaRPr lang="en-GB" sz="2000" dirty="0"/>
          </a:p>
          <a:p>
            <a:pPr marL="0" indent="0">
              <a:buNone/>
            </a:pPr>
            <a:endParaRPr lang="en-US" sz="1800" dirty="0"/>
          </a:p>
        </p:txBody>
      </p:sp>
      <p:sp>
        <p:nvSpPr>
          <p:cNvPr id="4" name="Slide Number Placeholder 3"/>
          <p:cNvSpPr>
            <a:spLocks noGrp="1"/>
          </p:cNvSpPr>
          <p:nvPr>
            <p:ph type="sldNum" sz="quarter" idx="12"/>
          </p:nvPr>
        </p:nvSpPr>
        <p:spPr/>
        <p:txBody>
          <a:bodyPr/>
          <a:lstStyle/>
          <a:p>
            <a:fld id="{4F6535E1-3CE9-4660-A5A8-C0CADC231191}" type="slidenum">
              <a:rPr lang="en-US" sz="3600" smtClean="0">
                <a:solidFill>
                  <a:schemeClr val="bg1"/>
                </a:solidFill>
              </a:rPr>
              <a:pPr/>
              <a:t>4</a:t>
            </a:fld>
            <a:endParaRPr lang="en-US" sz="3600" dirty="0">
              <a:solidFill>
                <a:schemeClr val="bg1"/>
              </a:solidFill>
            </a:endParaRPr>
          </a:p>
        </p:txBody>
      </p:sp>
      <p:pic>
        <p:nvPicPr>
          <p:cNvPr id="7" name="Picture 6"/>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07949" y="1002412"/>
            <a:ext cx="6635751" cy="3596884"/>
          </a:xfrm>
          <a:prstGeom prst="rect">
            <a:avLst/>
          </a:prstGeom>
          <a:noFill/>
          <a:ln>
            <a:noFill/>
          </a:ln>
        </p:spPr>
      </p:pic>
      <p:sp>
        <p:nvSpPr>
          <p:cNvPr id="8" name="TextBox 7"/>
          <p:cNvSpPr txBox="1"/>
          <p:nvPr/>
        </p:nvSpPr>
        <p:spPr>
          <a:xfrm>
            <a:off x="1242182" y="4599296"/>
            <a:ext cx="4367284" cy="369332"/>
          </a:xfrm>
          <a:prstGeom prst="rect">
            <a:avLst/>
          </a:prstGeom>
          <a:noFill/>
        </p:spPr>
        <p:txBody>
          <a:bodyPr wrap="square" rtlCol="0">
            <a:spAutoFit/>
          </a:bodyPr>
          <a:lstStyle/>
          <a:p>
            <a:pPr algn="ctr"/>
            <a:r>
              <a:rPr lang="en-GB"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overview</a:t>
            </a:r>
            <a:endParaRPr lang="en-GB"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19968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7067" t="5192" r="19829" b="10753"/>
          <a:stretch/>
        </p:blipFill>
        <p:spPr>
          <a:xfrm>
            <a:off x="5513696" y="911869"/>
            <a:ext cx="6678304" cy="5946131"/>
          </a:xfrm>
        </p:spPr>
      </p:pic>
      <p:sp>
        <p:nvSpPr>
          <p:cNvPr id="4" name="Slide Number Placeholder 3"/>
          <p:cNvSpPr>
            <a:spLocks noGrp="1"/>
          </p:cNvSpPr>
          <p:nvPr>
            <p:ph type="sldNum" sz="quarter" idx="12"/>
          </p:nvPr>
        </p:nvSpPr>
        <p:spPr/>
        <p:txBody>
          <a:bodyPr/>
          <a:lstStyle/>
          <a:p>
            <a:fld id="{3C1BC0F0-630B-4FBC-BC96-DA29CB38E14A}" type="slidenum">
              <a:rPr lang="en-GB" smtClean="0"/>
              <a:pPr/>
              <a:t>5</a:t>
            </a:fld>
            <a:endParaRPr lang="en-GB" dirty="0"/>
          </a:p>
        </p:txBody>
      </p:sp>
      <p:sp>
        <p:nvSpPr>
          <p:cNvPr id="6" name="Title 1"/>
          <p:cNvSpPr txBox="1">
            <a:spLocks/>
          </p:cNvSpPr>
          <p:nvPr/>
        </p:nvSpPr>
        <p:spPr>
          <a:xfrm>
            <a:off x="1610436" y="0"/>
            <a:ext cx="10581564" cy="65249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GB" dirty="0">
                <a:ln w="0"/>
                <a:solidFill>
                  <a:schemeClr val="bg1"/>
                </a:solidFill>
                <a:effectLst>
                  <a:reflection blurRad="6350" stA="53000" endA="300" endPos="35500" dir="5400000" sy="-90000" algn="bl" rotWithShape="0"/>
                </a:effectLst>
              </a:rPr>
              <a:t>Water column height reference to tide pole</a:t>
            </a:r>
            <a:endParaRPr lang="en-US" dirty="0">
              <a:ln w="0"/>
              <a:solidFill>
                <a:schemeClr val="bg1"/>
              </a:solidFill>
              <a:effectLst>
                <a:reflection blurRad="6350" stA="53000" endA="300" endPos="35500" dir="5400000" sy="-90000" algn="bl" rotWithShape="0"/>
              </a:effectLst>
            </a:endParaRP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1030795827"/>
                  </p:ext>
                </p:extLst>
              </p:nvPr>
            </p:nvGraphicFramePr>
            <p:xfrm>
              <a:off x="285503" y="911869"/>
              <a:ext cx="5105363" cy="2510735"/>
            </p:xfrm>
            <a:graphic>
              <a:graphicData uri="http://schemas.openxmlformats.org/drawingml/2006/table">
                <a:tbl>
                  <a:tblPr firstRow="1" firstCol="1" bandRow="1">
                    <a:tableStyleId>{073A0DAA-6AF3-43AB-8588-CEC1D06C72B9}</a:tableStyleId>
                  </a:tblPr>
                  <a:tblGrid>
                    <a:gridCol w="1701599">
                      <a:extLst>
                        <a:ext uri="{9D8B030D-6E8A-4147-A177-3AD203B41FA5}">
                          <a16:colId xmlns:a16="http://schemas.microsoft.com/office/drawing/2014/main" val="3137199871"/>
                        </a:ext>
                      </a:extLst>
                    </a:gridCol>
                    <a:gridCol w="1701599">
                      <a:extLst>
                        <a:ext uri="{9D8B030D-6E8A-4147-A177-3AD203B41FA5}">
                          <a16:colId xmlns:a16="http://schemas.microsoft.com/office/drawing/2014/main" val="1117660808"/>
                        </a:ext>
                      </a:extLst>
                    </a:gridCol>
                    <a:gridCol w="1702165">
                      <a:extLst>
                        <a:ext uri="{9D8B030D-6E8A-4147-A177-3AD203B41FA5}">
                          <a16:colId xmlns:a16="http://schemas.microsoft.com/office/drawing/2014/main" val="2506113089"/>
                        </a:ext>
                      </a:extLst>
                    </a:gridCol>
                  </a:tblGrid>
                  <a:tr h="377207">
                    <a:tc>
                      <a:txBody>
                        <a:bodyPr/>
                        <a:lstStyle/>
                        <a:p>
                          <a:pPr algn="just">
                            <a:lnSpc>
                              <a:spcPct val="150000"/>
                            </a:lnSpc>
                            <a:spcAft>
                              <a:spcPts val="0"/>
                            </a:spcAft>
                          </a:pPr>
                          <a:r>
                            <a:rPr lang="en-GB" sz="2400" dirty="0">
                              <a:effectLst/>
                            </a:rPr>
                            <a:t> </a:t>
                          </a:r>
                          <a:endParaRPr lang="en-GB" sz="2400" dirty="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algn="just">
                            <a:lnSpc>
                              <a:spcPct val="150000"/>
                            </a:lnSpc>
                            <a:spcAft>
                              <a:spcPts val="0"/>
                            </a:spcAft>
                          </a:pPr>
                          <a14:m>
                            <m:oMathPara xmlns:m="http://schemas.openxmlformats.org/officeDocument/2006/math">
                              <m:oMathParaPr>
                                <m:jc m:val="centerGroup"/>
                              </m:oMathParaPr>
                              <m:oMath xmlns:m="http://schemas.openxmlformats.org/officeDocument/2006/math">
                                <m:r>
                                  <a:rPr lang="en-GB" sz="2400">
                                    <a:effectLst/>
                                    <a:latin typeface="Cambria Math" panose="02040503050406030204" pitchFamily="18" charset="0"/>
                                  </a:rPr>
                                  <m:t>h</m:t>
                                </m:r>
                                <m:r>
                                  <a:rPr lang="en-GB" sz="2400">
                                    <a:effectLst/>
                                    <a:latin typeface="Cambria Math" panose="02040503050406030204" pitchFamily="18" charset="0"/>
                                  </a:rPr>
                                  <m:t>=</m:t>
                                </m:r>
                                <m:r>
                                  <a:rPr lang="en-GB" sz="2400">
                                    <a:effectLst/>
                                    <a:latin typeface="Cambria Math" panose="02040503050406030204" pitchFamily="18" charset="0"/>
                                  </a:rPr>
                                  <m:t>𝑥</m:t>
                                </m:r>
                                <m:r>
                                  <a:rPr lang="en-GB" sz="2400">
                                    <a:effectLst/>
                                    <a:latin typeface="Cambria Math" panose="02040503050406030204" pitchFamily="18" charset="0"/>
                                  </a:rPr>
                                  <m:t>−</m:t>
                                </m:r>
                                <m:r>
                                  <a:rPr lang="en-GB" sz="2400">
                                    <a:effectLst/>
                                    <a:latin typeface="Cambria Math" panose="02040503050406030204" pitchFamily="18" charset="0"/>
                                  </a:rPr>
                                  <m:t>𝑦</m:t>
                                </m:r>
                              </m:oMath>
                            </m:oMathPara>
                          </a14:m>
                          <a:endParaRPr lang="en-GB" sz="24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tc>
                      <a:txBody>
                        <a:bodyPr/>
                        <a:lstStyle/>
                        <a:p>
                          <a:pPr algn="just">
                            <a:lnSpc>
                              <a:spcPct val="150000"/>
                            </a:lnSpc>
                            <a:spcAft>
                              <a:spcPts val="0"/>
                            </a:spcAft>
                          </a:pPr>
                          <a:r>
                            <a:rPr lang="en-GB" sz="2400">
                              <a:effectLst/>
                            </a:rPr>
                            <a:t> </a:t>
                          </a:r>
                          <a:endParaRPr lang="en-GB" sz="24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397758873"/>
                      </a:ext>
                    </a:extLst>
                  </a:tr>
                  <a:tr h="1962095">
                    <a:tc gridSpan="3">
                      <a:txBody>
                        <a:bodyPr/>
                        <a:lstStyle/>
                        <a:p>
                          <a:pPr algn="just">
                            <a:lnSpc>
                              <a:spcPct val="150000"/>
                            </a:lnSpc>
                            <a:spcAft>
                              <a:spcPts val="0"/>
                            </a:spcAft>
                          </a:pPr>
                          <a:r>
                            <a:rPr lang="en-GB" sz="2400" dirty="0">
                              <a:effectLst/>
                            </a:rPr>
                            <a:t>Where h = height of the water column, x = distance between ultrasonic sensor and tide pole ‘0’ level  </a:t>
                          </a:r>
                          <a:endParaRPr lang="en-GB" sz="2400" dirty="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686264051"/>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030795827"/>
                  </p:ext>
                </p:extLst>
              </p:nvPr>
            </p:nvGraphicFramePr>
            <p:xfrm>
              <a:off x="285503" y="911869"/>
              <a:ext cx="5105363" cy="2510735"/>
            </p:xfrm>
            <a:graphic>
              <a:graphicData uri="http://schemas.openxmlformats.org/drawingml/2006/table">
                <a:tbl>
                  <a:tblPr firstRow="1" firstCol="1" bandRow="1">
                    <a:tableStyleId>{073A0DAA-6AF3-43AB-8588-CEC1D06C72B9}</a:tableStyleId>
                  </a:tblPr>
                  <a:tblGrid>
                    <a:gridCol w="1701599">
                      <a:extLst>
                        <a:ext uri="{9D8B030D-6E8A-4147-A177-3AD203B41FA5}">
                          <a16:colId xmlns:a16="http://schemas.microsoft.com/office/drawing/2014/main" val="3137199871"/>
                        </a:ext>
                      </a:extLst>
                    </a:gridCol>
                    <a:gridCol w="1701599">
                      <a:extLst>
                        <a:ext uri="{9D8B030D-6E8A-4147-A177-3AD203B41FA5}">
                          <a16:colId xmlns:a16="http://schemas.microsoft.com/office/drawing/2014/main" val="1117660808"/>
                        </a:ext>
                      </a:extLst>
                    </a:gridCol>
                    <a:gridCol w="1702165">
                      <a:extLst>
                        <a:ext uri="{9D8B030D-6E8A-4147-A177-3AD203B41FA5}">
                          <a16:colId xmlns:a16="http://schemas.microsoft.com/office/drawing/2014/main" val="2506113089"/>
                        </a:ext>
                      </a:extLst>
                    </a:gridCol>
                  </a:tblGrid>
                  <a:tr h="548640">
                    <a:tc>
                      <a:txBody>
                        <a:bodyPr/>
                        <a:lstStyle/>
                        <a:p>
                          <a:pPr algn="just">
                            <a:lnSpc>
                              <a:spcPct val="150000"/>
                            </a:lnSpc>
                            <a:spcAft>
                              <a:spcPts val="0"/>
                            </a:spcAft>
                          </a:pPr>
                          <a:r>
                            <a:rPr lang="en-GB" sz="2400" dirty="0">
                              <a:effectLst/>
                            </a:rPr>
                            <a:t> </a:t>
                          </a:r>
                          <a:endParaRPr lang="en-GB" sz="2400" dirty="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tc>
                      <a:txBody>
                        <a:bodyPr/>
                        <a:lstStyle/>
                        <a:p>
                          <a:endParaRPr lang="en-US"/>
                        </a:p>
                      </a:txBody>
                      <a:tcPr marL="68580" marR="68580" marT="0" marB="0">
                        <a:blipFill>
                          <a:blip r:embed="rId3"/>
                          <a:stretch>
                            <a:fillRect l="-100717" t="-1111" r="-101792" b="-361111"/>
                          </a:stretch>
                        </a:blipFill>
                      </a:tcPr>
                    </a:tc>
                    <a:tc>
                      <a:txBody>
                        <a:bodyPr/>
                        <a:lstStyle/>
                        <a:p>
                          <a:pPr algn="just">
                            <a:lnSpc>
                              <a:spcPct val="150000"/>
                            </a:lnSpc>
                            <a:spcAft>
                              <a:spcPts val="0"/>
                            </a:spcAft>
                          </a:pPr>
                          <a:r>
                            <a:rPr lang="en-GB" sz="2400">
                              <a:effectLst/>
                            </a:rPr>
                            <a:t> </a:t>
                          </a:r>
                          <a:endParaRPr lang="en-GB" sz="240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extLst>
                      <a:ext uri="{0D108BD9-81ED-4DB2-BD59-A6C34878D82A}">
                        <a16:rowId xmlns:a16="http://schemas.microsoft.com/office/drawing/2014/main" val="397758873"/>
                      </a:ext>
                    </a:extLst>
                  </a:tr>
                  <a:tr h="1962095">
                    <a:tc gridSpan="3">
                      <a:txBody>
                        <a:bodyPr/>
                        <a:lstStyle/>
                        <a:p>
                          <a:pPr algn="just">
                            <a:lnSpc>
                              <a:spcPct val="150000"/>
                            </a:lnSpc>
                            <a:spcAft>
                              <a:spcPts val="0"/>
                            </a:spcAft>
                          </a:pPr>
                          <a:r>
                            <a:rPr lang="en-GB" sz="2400" dirty="0">
                              <a:effectLst/>
                            </a:rPr>
                            <a:t>Where h = height of the water column, x = distance between ultrasonic sensor and tide pole ‘0’ level  </a:t>
                          </a:r>
                          <a:endParaRPr lang="en-GB" sz="2400" dirty="0">
                            <a:effectLst/>
                            <a:latin typeface="Times New Roman" panose="02020603050405020304" pitchFamily="18" charset="0"/>
                            <a:ea typeface="Calibri" panose="020F0502020204030204" pitchFamily="34" charset="0"/>
                            <a:cs typeface="Iskoola Pota" panose="020B0502040204020203" pitchFamily="34" charset="0"/>
                          </a:endParaRPr>
                        </a:p>
                      </a:txBody>
                      <a:tcPr marL="68580" marR="68580"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686264051"/>
                      </a:ext>
                    </a:extLst>
                  </a:tr>
                </a:tbl>
              </a:graphicData>
            </a:graphic>
          </p:graphicFrame>
        </mc:Fallback>
      </mc:AlternateContent>
    </p:spTree>
    <p:extLst>
      <p:ext uri="{BB962C8B-B14F-4D97-AF65-F5344CB8AC3E}">
        <p14:creationId xmlns:p14="http://schemas.microsoft.com/office/powerpoint/2010/main" val="8298972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6535E1-3CE9-4660-A5A8-C0CADC231191}" type="slidenum">
              <a:rPr lang="en-US" smtClean="0"/>
              <a:pPr/>
              <a:t>6</a:t>
            </a:fld>
            <a:endParaRPr lang="en-US"/>
          </a:p>
        </p:txBody>
      </p:sp>
      <p:pic>
        <p:nvPicPr>
          <p:cNvPr id="7" name="Picture 6"/>
          <p:cNvPicPr>
            <a:picLocks noChangeAspect="1"/>
          </p:cNvPicPr>
          <p:nvPr/>
        </p:nvPicPr>
        <p:blipFill rotWithShape="1">
          <a:blip r:embed="rId2" cstate="hqprint">
            <a:extLst>
              <a:ext uri="{28A0092B-C50C-407E-A947-70E740481C1C}">
                <a14:useLocalDpi xmlns:a14="http://schemas.microsoft.com/office/drawing/2010/main" val="0"/>
              </a:ext>
            </a:extLst>
          </a:blip>
          <a:srcRect l="8598" r="16012"/>
          <a:stretch/>
        </p:blipFill>
        <p:spPr>
          <a:xfrm>
            <a:off x="1924335" y="927249"/>
            <a:ext cx="7710985" cy="5753331"/>
          </a:xfrm>
          <a:prstGeom prst="rect">
            <a:avLst/>
          </a:prstGeom>
        </p:spPr>
      </p:pic>
      <p:sp>
        <p:nvSpPr>
          <p:cNvPr id="9" name="Title 1"/>
          <p:cNvSpPr>
            <a:spLocks noGrp="1"/>
          </p:cNvSpPr>
          <p:nvPr>
            <p:ph type="title"/>
          </p:nvPr>
        </p:nvSpPr>
        <p:spPr>
          <a:xfrm>
            <a:off x="1610436" y="56604"/>
            <a:ext cx="10581564" cy="652490"/>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dirty="0">
                <a:ln w="0"/>
                <a:solidFill>
                  <a:schemeClr val="bg1"/>
                </a:solidFill>
                <a:effectLst>
                  <a:reflection blurRad="6350" stA="53000" endA="300" endPos="35500" dir="5400000" sy="-90000" algn="bl" rotWithShape="0"/>
                </a:effectLst>
              </a:rPr>
              <a:t>Circuit Design and mount</a:t>
            </a:r>
          </a:p>
        </p:txBody>
      </p:sp>
      <p:sp>
        <p:nvSpPr>
          <p:cNvPr id="2" name="TextBox 1"/>
          <p:cNvSpPr txBox="1"/>
          <p:nvPr/>
        </p:nvSpPr>
        <p:spPr>
          <a:xfrm>
            <a:off x="10331356" y="927249"/>
            <a:ext cx="1678674"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RTC Module</a:t>
            </a:r>
          </a:p>
        </p:txBody>
      </p:sp>
      <p:sp>
        <p:nvSpPr>
          <p:cNvPr id="3" name="TextBox 2"/>
          <p:cNvSpPr txBox="1"/>
          <p:nvPr/>
        </p:nvSpPr>
        <p:spPr>
          <a:xfrm>
            <a:off x="10235822" y="2538484"/>
            <a:ext cx="2197290" cy="369332"/>
          </a:xfrm>
          <a:prstGeom prst="rect">
            <a:avLst/>
          </a:prstGeom>
          <a:noFill/>
        </p:spPr>
        <p:txBody>
          <a:bodyPr wrap="square" rtlCol="0">
            <a:spAutoFit/>
          </a:bodyPr>
          <a:lstStyle/>
          <a:p>
            <a:r>
              <a:rPr lang="en-GB" b="1" dirty="0"/>
              <a:t>Back up battery </a:t>
            </a:r>
          </a:p>
        </p:txBody>
      </p:sp>
      <p:sp>
        <p:nvSpPr>
          <p:cNvPr id="5" name="TextBox 4"/>
          <p:cNvSpPr txBox="1"/>
          <p:nvPr/>
        </p:nvSpPr>
        <p:spPr>
          <a:xfrm>
            <a:off x="10331356" y="3466531"/>
            <a:ext cx="1860644"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Network Shilled </a:t>
            </a:r>
          </a:p>
        </p:txBody>
      </p:sp>
      <p:sp>
        <p:nvSpPr>
          <p:cNvPr id="8" name="TextBox 7"/>
          <p:cNvSpPr txBox="1"/>
          <p:nvPr/>
        </p:nvSpPr>
        <p:spPr>
          <a:xfrm>
            <a:off x="10331356" y="4025246"/>
            <a:ext cx="1255594"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Buzzer </a:t>
            </a:r>
          </a:p>
        </p:txBody>
      </p:sp>
      <p:sp>
        <p:nvSpPr>
          <p:cNvPr id="10" name="TextBox 9"/>
          <p:cNvSpPr txBox="1"/>
          <p:nvPr/>
        </p:nvSpPr>
        <p:spPr>
          <a:xfrm>
            <a:off x="107950" y="927249"/>
            <a:ext cx="1952862" cy="923330"/>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Power Distribution circuit</a:t>
            </a:r>
          </a:p>
        </p:txBody>
      </p:sp>
      <p:sp>
        <p:nvSpPr>
          <p:cNvPr id="11" name="TextBox 10"/>
          <p:cNvSpPr txBox="1"/>
          <p:nvPr/>
        </p:nvSpPr>
        <p:spPr>
          <a:xfrm>
            <a:off x="34120" y="3394156"/>
            <a:ext cx="1542197" cy="369332"/>
          </a:xfrm>
          <a:prstGeom prst="rect">
            <a:avLst/>
          </a:prstGeom>
          <a:noFill/>
        </p:spPr>
        <p:txBody>
          <a:bodyPr wrap="square" rtlCol="0">
            <a:spAutoFit/>
          </a:bodyPr>
          <a:lstStyle/>
          <a:p>
            <a:r>
              <a:rPr lang="en-GB" b="1" dirty="0"/>
              <a:t>230V AC  IN </a:t>
            </a:r>
          </a:p>
        </p:txBody>
      </p:sp>
      <p:sp>
        <p:nvSpPr>
          <p:cNvPr id="12" name="TextBox 11"/>
          <p:cNvSpPr txBox="1"/>
          <p:nvPr/>
        </p:nvSpPr>
        <p:spPr>
          <a:xfrm>
            <a:off x="107950" y="4817660"/>
            <a:ext cx="1406951" cy="923330"/>
          </a:xfrm>
          <a:prstGeom prst="rect">
            <a:avLst/>
          </a:prstGeom>
          <a:noFill/>
        </p:spPr>
        <p:txBody>
          <a:bodyPr wrap="square" rtlCol="0">
            <a:spAutoFit/>
          </a:bodyPr>
          <a:lstStyle/>
          <a:p>
            <a:r>
              <a:rPr lang="en-GB" b="1" dirty="0"/>
              <a:t>Ultrasonic Sensor </a:t>
            </a:r>
          </a:p>
          <a:p>
            <a:r>
              <a:rPr lang="en-GB" b="1" dirty="0"/>
              <a:t>Connection </a:t>
            </a:r>
          </a:p>
        </p:txBody>
      </p:sp>
      <p:cxnSp>
        <p:nvCxnSpPr>
          <p:cNvPr id="14" name="Straight Arrow Connector 13"/>
          <p:cNvCxnSpPr>
            <a:stCxn id="8" idx="1"/>
          </p:cNvCxnSpPr>
          <p:nvPr/>
        </p:nvCxnSpPr>
        <p:spPr>
          <a:xfrm flipH="1">
            <a:off x="6332561" y="4209912"/>
            <a:ext cx="3998795" cy="1235545"/>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a:stCxn id="5" idx="1"/>
          </p:cNvCxnSpPr>
          <p:nvPr/>
        </p:nvCxnSpPr>
        <p:spPr>
          <a:xfrm flipH="1">
            <a:off x="7171899" y="3651197"/>
            <a:ext cx="3159457" cy="227042"/>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3" idx="1"/>
          </p:cNvCxnSpPr>
          <p:nvPr/>
        </p:nvCxnSpPr>
        <p:spPr>
          <a:xfrm flipH="1">
            <a:off x="9032544" y="2723150"/>
            <a:ext cx="1203278" cy="326621"/>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2" idx="1"/>
          </p:cNvCxnSpPr>
          <p:nvPr/>
        </p:nvCxnSpPr>
        <p:spPr>
          <a:xfrm flipH="1">
            <a:off x="8706230" y="1111915"/>
            <a:ext cx="1625126" cy="603620"/>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p:cNvCxnSpPr/>
          <p:nvPr/>
        </p:nvCxnSpPr>
        <p:spPr>
          <a:xfrm>
            <a:off x="1409463" y="1456890"/>
            <a:ext cx="3626040" cy="1344039"/>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p:nvPr/>
        </p:nvCxnSpPr>
        <p:spPr>
          <a:xfrm>
            <a:off x="1645812" y="2826727"/>
            <a:ext cx="1447895" cy="659511"/>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p:cNvCxnSpPr/>
          <p:nvPr/>
        </p:nvCxnSpPr>
        <p:spPr>
          <a:xfrm flipV="1">
            <a:off x="1085850" y="5154007"/>
            <a:ext cx="2544454" cy="203434"/>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8" name="TextBox 27"/>
          <p:cNvSpPr txBox="1"/>
          <p:nvPr/>
        </p:nvSpPr>
        <p:spPr>
          <a:xfrm>
            <a:off x="260350" y="2306998"/>
            <a:ext cx="1542197" cy="646331"/>
          </a:xfrm>
          <a:prstGeom prst="rect">
            <a:avLst/>
          </a:prstGeom>
          <a:noFill/>
        </p:spPr>
        <p:txBody>
          <a:bodyPr wrap="square" rtlCol="0">
            <a:spAutoFit/>
          </a:bodyPr>
          <a:lstStyle/>
          <a:p>
            <a:r>
              <a:rPr lang="en-GB" b="1" dirty="0"/>
              <a:t>Switching Power supply </a:t>
            </a:r>
          </a:p>
        </p:txBody>
      </p:sp>
      <p:cxnSp>
        <p:nvCxnSpPr>
          <p:cNvPr id="29" name="Straight Arrow Connector 28"/>
          <p:cNvCxnSpPr/>
          <p:nvPr/>
        </p:nvCxnSpPr>
        <p:spPr>
          <a:xfrm>
            <a:off x="1228299" y="3631062"/>
            <a:ext cx="3243618" cy="1800194"/>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1" name="TextBox 30"/>
          <p:cNvSpPr txBox="1"/>
          <p:nvPr/>
        </p:nvSpPr>
        <p:spPr>
          <a:xfrm>
            <a:off x="10317708" y="4593691"/>
            <a:ext cx="1692321" cy="646331"/>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TCP/IP Connection </a:t>
            </a:r>
          </a:p>
        </p:txBody>
      </p:sp>
      <p:cxnSp>
        <p:nvCxnSpPr>
          <p:cNvPr id="32" name="Straight Arrow Connector 31"/>
          <p:cNvCxnSpPr>
            <a:stCxn id="31" idx="1"/>
          </p:cNvCxnSpPr>
          <p:nvPr/>
        </p:nvCxnSpPr>
        <p:spPr>
          <a:xfrm flipH="1">
            <a:off x="6706833" y="4916857"/>
            <a:ext cx="3610875" cy="1091233"/>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34" name="TextBox 33"/>
          <p:cNvSpPr txBox="1"/>
          <p:nvPr/>
        </p:nvSpPr>
        <p:spPr>
          <a:xfrm>
            <a:off x="10331356" y="5357441"/>
            <a:ext cx="1255594" cy="1200329"/>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USB Debug Port/Serial out </a:t>
            </a:r>
          </a:p>
        </p:txBody>
      </p:sp>
      <p:cxnSp>
        <p:nvCxnSpPr>
          <p:cNvPr id="35" name="Straight Arrow Connector 34"/>
          <p:cNvCxnSpPr>
            <a:stCxn id="34" idx="1"/>
          </p:cNvCxnSpPr>
          <p:nvPr/>
        </p:nvCxnSpPr>
        <p:spPr>
          <a:xfrm flipH="1">
            <a:off x="7473384" y="5957606"/>
            <a:ext cx="2857972" cy="202884"/>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198318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6535E1-3CE9-4660-A5A8-C0CADC231191}" type="slidenum">
              <a:rPr lang="en-US" smtClean="0"/>
              <a:pPr/>
              <a:t>7</a:t>
            </a:fld>
            <a:endParaRPr lang="en-US"/>
          </a:p>
        </p:txBody>
      </p:sp>
      <p:sp>
        <p:nvSpPr>
          <p:cNvPr id="9" name="Title 1"/>
          <p:cNvSpPr>
            <a:spLocks noGrp="1"/>
          </p:cNvSpPr>
          <p:nvPr>
            <p:ph type="title"/>
          </p:nvPr>
        </p:nvSpPr>
        <p:spPr>
          <a:xfrm>
            <a:off x="1610436" y="56604"/>
            <a:ext cx="10581564" cy="652490"/>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dirty="0">
                <a:ln w="0"/>
                <a:solidFill>
                  <a:schemeClr val="bg1"/>
                </a:solidFill>
                <a:effectLst>
                  <a:reflection blurRad="6350" stA="53000" endA="300" endPos="35500" dir="5400000" sy="-90000" algn="bl" rotWithShape="0"/>
                </a:effectLst>
              </a:rPr>
              <a:t>System calibration </a:t>
            </a:r>
          </a:p>
        </p:txBody>
      </p:sp>
      <p:pic>
        <p:nvPicPr>
          <p:cNvPr id="6" name="Picture 5"/>
          <p:cNvPicPr>
            <a:picLocks noChangeAspect="1"/>
          </p:cNvPicPr>
          <p:nvPr/>
        </p:nvPicPr>
        <p:blipFill rotWithShape="1">
          <a:blip r:embed="rId4" cstate="hqprint">
            <a:extLst>
              <a:ext uri="{28A0092B-C50C-407E-A947-70E740481C1C}">
                <a14:useLocalDpi xmlns:a14="http://schemas.microsoft.com/office/drawing/2010/main" val="0"/>
              </a:ext>
            </a:extLst>
          </a:blip>
          <a:srcRect r="21426"/>
          <a:stretch/>
        </p:blipFill>
        <p:spPr>
          <a:xfrm>
            <a:off x="7401668" y="813537"/>
            <a:ext cx="4790332" cy="3429338"/>
          </a:xfrm>
          <a:prstGeom prst="rect">
            <a:avLst/>
          </a:prstGeom>
        </p:spPr>
      </p:pic>
      <p:pic>
        <p:nvPicPr>
          <p:cNvPr id="2" name="20150923_1536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8804" t="18280" b="21664"/>
          <a:stretch/>
        </p:blipFill>
        <p:spPr>
          <a:xfrm>
            <a:off x="7401668" y="4347319"/>
            <a:ext cx="4790332" cy="2510682"/>
          </a:xfrm>
          <a:prstGeom prst="rect">
            <a:avLst/>
          </a:prstGeom>
        </p:spPr>
      </p:pic>
      <p:sp>
        <p:nvSpPr>
          <p:cNvPr id="5" name="TextBox 4"/>
          <p:cNvSpPr txBox="1"/>
          <p:nvPr/>
        </p:nvSpPr>
        <p:spPr>
          <a:xfrm>
            <a:off x="481936" y="1133367"/>
            <a:ext cx="6032311" cy="1569660"/>
          </a:xfrm>
          <a:prstGeom prst="rect">
            <a:avLst/>
          </a:prstGeom>
          <a:noFill/>
        </p:spPr>
        <p:txBody>
          <a:bodyPr wrap="square" rtlCol="0">
            <a:spAutoFit/>
          </a:bodyPr>
          <a:lstStyle/>
          <a:p>
            <a:pPr marL="285750"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Calculate tide Height</a:t>
            </a:r>
          </a:p>
          <a:p>
            <a:pPr marL="285750"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Find out suitable number of reading to calculate average Tide height.</a:t>
            </a:r>
          </a:p>
          <a:p>
            <a:pPr marL="285750"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Setup resolution of   the reading </a:t>
            </a:r>
          </a:p>
        </p:txBody>
      </p:sp>
      <p:graphicFrame>
        <p:nvGraphicFramePr>
          <p:cNvPr id="8" name="Table 7"/>
          <p:cNvGraphicFramePr>
            <a:graphicFrameLocks noGrp="1"/>
          </p:cNvGraphicFramePr>
          <p:nvPr>
            <p:extLst>
              <p:ext uri="{D42A27DB-BD31-4B8C-83A1-F6EECF244321}">
                <p14:modId xmlns:p14="http://schemas.microsoft.com/office/powerpoint/2010/main" val="3721927663"/>
              </p:ext>
            </p:extLst>
          </p:nvPr>
        </p:nvGraphicFramePr>
        <p:xfrm>
          <a:off x="481936" y="3155366"/>
          <a:ext cx="6289534" cy="3289108"/>
        </p:xfrm>
        <a:graphic>
          <a:graphicData uri="http://schemas.openxmlformats.org/drawingml/2006/table">
            <a:tbl>
              <a:tblPr firstRow="1" bandRow="1">
                <a:tableStyleId>{5C22544A-7EE6-4342-B048-85BDC9FD1C3A}</a:tableStyleId>
              </a:tblPr>
              <a:tblGrid>
                <a:gridCol w="4972778">
                  <a:extLst>
                    <a:ext uri="{9D8B030D-6E8A-4147-A177-3AD203B41FA5}">
                      <a16:colId xmlns:a16="http://schemas.microsoft.com/office/drawing/2014/main" val="244555558"/>
                    </a:ext>
                  </a:extLst>
                </a:gridCol>
                <a:gridCol w="1316756">
                  <a:extLst>
                    <a:ext uri="{9D8B030D-6E8A-4147-A177-3AD203B41FA5}">
                      <a16:colId xmlns:a16="http://schemas.microsoft.com/office/drawing/2014/main" val="2645069867"/>
                    </a:ext>
                  </a:extLst>
                </a:gridCol>
              </a:tblGrid>
              <a:tr h="541913">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2400" dirty="0">
                          <a:latin typeface="Times New Roman" panose="02020603050405020304" pitchFamily="18" charset="0"/>
                          <a:cs typeface="Times New Roman" panose="02020603050405020304" pitchFamily="18" charset="0"/>
                        </a:rPr>
                        <a:t>Calibrated data </a:t>
                      </a:r>
                    </a:p>
                  </a:txBody>
                  <a:tcPr/>
                </a:tc>
                <a:tc hMerge="1">
                  <a:txBody>
                    <a:bodyPr/>
                    <a:lstStyle/>
                    <a:p>
                      <a:endParaRPr lang="en-GB" dirty="0"/>
                    </a:p>
                  </a:txBody>
                  <a:tcPr/>
                </a:tc>
                <a:extLst>
                  <a:ext uri="{0D108BD9-81ED-4DB2-BD59-A6C34878D82A}">
                    <a16:rowId xmlns:a16="http://schemas.microsoft.com/office/drawing/2014/main" val="3999061892"/>
                  </a:ext>
                </a:extLst>
              </a:tr>
              <a:tr h="549439">
                <a:tc>
                  <a:txBody>
                    <a:bodyPr/>
                    <a:lstStyle/>
                    <a:p>
                      <a:r>
                        <a:rPr lang="en-GB" sz="2400" dirty="0">
                          <a:latin typeface="Times New Roman" panose="02020603050405020304" pitchFamily="18" charset="0"/>
                          <a:cs typeface="Times New Roman" panose="02020603050405020304" pitchFamily="18" charset="0"/>
                        </a:rPr>
                        <a:t>Height of the sensor</a:t>
                      </a:r>
                    </a:p>
                  </a:txBody>
                  <a:tcPr/>
                </a:tc>
                <a:tc>
                  <a:txBody>
                    <a:bodyPr/>
                    <a:lstStyle/>
                    <a:p>
                      <a:r>
                        <a:rPr lang="en-GB" sz="2400" dirty="0">
                          <a:latin typeface="Times New Roman" panose="02020603050405020304" pitchFamily="18" charset="0"/>
                          <a:cs typeface="Times New Roman" panose="02020603050405020304" pitchFamily="18" charset="0"/>
                        </a:rPr>
                        <a:t>: 256 Cm</a:t>
                      </a:r>
                    </a:p>
                  </a:txBody>
                  <a:tcPr/>
                </a:tc>
                <a:extLst>
                  <a:ext uri="{0D108BD9-81ED-4DB2-BD59-A6C34878D82A}">
                    <a16:rowId xmlns:a16="http://schemas.microsoft.com/office/drawing/2014/main" val="3935185036"/>
                  </a:ext>
                </a:extLst>
              </a:tr>
              <a:tr h="549439">
                <a:tc>
                  <a:txBody>
                    <a:bodyPr/>
                    <a:lstStyle/>
                    <a:p>
                      <a:r>
                        <a:rPr lang="en-GB" sz="2400" dirty="0">
                          <a:latin typeface="Times New Roman" panose="02020603050405020304" pitchFamily="18" charset="0"/>
                          <a:cs typeface="Times New Roman" panose="02020603050405020304" pitchFamily="18" charset="0"/>
                        </a:rPr>
                        <a:t>No of reading to calculate average </a:t>
                      </a:r>
                    </a:p>
                  </a:txBody>
                  <a:tcPr/>
                </a:tc>
                <a:tc>
                  <a:txBody>
                    <a:bodyPr/>
                    <a:lstStyle/>
                    <a:p>
                      <a:r>
                        <a:rPr lang="en-GB" sz="2400" dirty="0">
                          <a:latin typeface="Times New Roman" panose="02020603050405020304" pitchFamily="18" charset="0"/>
                          <a:cs typeface="Times New Roman" panose="02020603050405020304" pitchFamily="18" charset="0"/>
                        </a:rPr>
                        <a:t>: 15 S</a:t>
                      </a:r>
                    </a:p>
                  </a:txBody>
                  <a:tcPr/>
                </a:tc>
                <a:extLst>
                  <a:ext uri="{0D108BD9-81ED-4DB2-BD59-A6C34878D82A}">
                    <a16:rowId xmlns:a16="http://schemas.microsoft.com/office/drawing/2014/main" val="2260893483"/>
                  </a:ext>
                </a:extLst>
              </a:tr>
              <a:tr h="549439">
                <a:tc>
                  <a:txBody>
                    <a:bodyPr/>
                    <a:lstStyle/>
                    <a:p>
                      <a:r>
                        <a:rPr lang="en-GB" sz="2400" dirty="0">
                          <a:latin typeface="Times New Roman" panose="02020603050405020304" pitchFamily="18" charset="0"/>
                          <a:cs typeface="Times New Roman" panose="02020603050405020304" pitchFamily="18" charset="0"/>
                        </a:rPr>
                        <a:t>Duration to process single reading</a:t>
                      </a:r>
                    </a:p>
                  </a:txBody>
                  <a:tcPr/>
                </a:tc>
                <a:tc>
                  <a:txBody>
                    <a:bodyPr/>
                    <a:lstStyle/>
                    <a:p>
                      <a:r>
                        <a:rPr lang="en-GB" sz="2400" dirty="0">
                          <a:latin typeface="Times New Roman" panose="02020603050405020304" pitchFamily="18" charset="0"/>
                          <a:cs typeface="Times New Roman" panose="02020603050405020304" pitchFamily="18" charset="0"/>
                        </a:rPr>
                        <a:t>: 15 S</a:t>
                      </a:r>
                    </a:p>
                  </a:txBody>
                  <a:tcPr/>
                </a:tc>
                <a:extLst>
                  <a:ext uri="{0D108BD9-81ED-4DB2-BD59-A6C34878D82A}">
                    <a16:rowId xmlns:a16="http://schemas.microsoft.com/office/drawing/2014/main" val="3170540038"/>
                  </a:ext>
                </a:extLst>
              </a:tr>
              <a:tr h="549439">
                <a:tc>
                  <a:txBody>
                    <a:bodyPr/>
                    <a:lstStyle/>
                    <a:p>
                      <a:r>
                        <a:rPr lang="en-GB" sz="2400" dirty="0">
                          <a:latin typeface="Times New Roman" panose="02020603050405020304" pitchFamily="18" charset="0"/>
                          <a:cs typeface="Times New Roman" panose="02020603050405020304" pitchFamily="18" charset="0"/>
                        </a:rPr>
                        <a:t>Duration to send  TCP/IP message </a:t>
                      </a:r>
                    </a:p>
                  </a:txBody>
                  <a:tcPr/>
                </a:tc>
                <a:tc>
                  <a:txBody>
                    <a:bodyPr/>
                    <a:lstStyle/>
                    <a:p>
                      <a:r>
                        <a:rPr lang="en-GB" sz="2400" dirty="0">
                          <a:latin typeface="Times New Roman" panose="02020603050405020304" pitchFamily="18" charset="0"/>
                          <a:cs typeface="Times New Roman" panose="02020603050405020304" pitchFamily="18" charset="0"/>
                        </a:rPr>
                        <a:t>: 75 S</a:t>
                      </a:r>
                    </a:p>
                  </a:txBody>
                  <a:tcPr/>
                </a:tc>
                <a:extLst>
                  <a:ext uri="{0D108BD9-81ED-4DB2-BD59-A6C34878D82A}">
                    <a16:rowId xmlns:a16="http://schemas.microsoft.com/office/drawing/2014/main" val="3494683883"/>
                  </a:ext>
                </a:extLst>
              </a:tr>
              <a:tr h="549439">
                <a:tc>
                  <a:txBody>
                    <a:bodyPr/>
                    <a:lstStyle/>
                    <a:p>
                      <a:r>
                        <a:rPr lang="en-GB" sz="2400" dirty="0">
                          <a:latin typeface="Times New Roman" panose="02020603050405020304" pitchFamily="18" charset="0"/>
                          <a:cs typeface="Times New Roman" panose="02020603050405020304" pitchFamily="18" charset="0"/>
                        </a:rPr>
                        <a:t>Data saving resolution every </a:t>
                      </a:r>
                    </a:p>
                  </a:txBody>
                  <a:tcPr/>
                </a:tc>
                <a:tc>
                  <a:txBody>
                    <a:bodyPr/>
                    <a:lstStyle/>
                    <a:p>
                      <a:r>
                        <a:rPr lang="en-GB" sz="2400" dirty="0">
                          <a:latin typeface="Times New Roman" panose="02020603050405020304" pitchFamily="18" charset="0"/>
                          <a:cs typeface="Times New Roman" panose="02020603050405020304" pitchFamily="18" charset="0"/>
                        </a:rPr>
                        <a:t>: 5 Min</a:t>
                      </a:r>
                    </a:p>
                  </a:txBody>
                  <a:tcPr/>
                </a:tc>
                <a:extLst>
                  <a:ext uri="{0D108BD9-81ED-4DB2-BD59-A6C34878D82A}">
                    <a16:rowId xmlns:a16="http://schemas.microsoft.com/office/drawing/2014/main" val="4239793106"/>
                  </a:ext>
                </a:extLst>
              </a:tr>
            </a:tbl>
          </a:graphicData>
        </a:graphic>
      </p:graphicFrame>
    </p:spTree>
    <p:extLst>
      <p:ext uri="{BB962C8B-B14F-4D97-AF65-F5344CB8AC3E}">
        <p14:creationId xmlns:p14="http://schemas.microsoft.com/office/powerpoint/2010/main" val="178825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6535E1-3CE9-4660-A5A8-C0CADC231191}" type="slidenum">
              <a:rPr lang="en-US" smtClean="0"/>
              <a:pPr/>
              <a:t>8</a:t>
            </a:fld>
            <a:endParaRPr lang="en-US"/>
          </a:p>
        </p:txBody>
      </p:sp>
      <p:sp>
        <p:nvSpPr>
          <p:cNvPr id="8" name="Title 1"/>
          <p:cNvSpPr txBox="1">
            <a:spLocks/>
          </p:cNvSpPr>
          <p:nvPr/>
        </p:nvSpPr>
        <p:spPr>
          <a:xfrm>
            <a:off x="1610436" y="56604"/>
            <a:ext cx="10581564" cy="65249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ln w="0"/>
                <a:solidFill>
                  <a:schemeClr val="bg1"/>
                </a:solidFill>
                <a:effectLst>
                  <a:reflection blurRad="6350" stA="53000" endA="300" endPos="35500" dir="5400000" sy="-90000" algn="bl" rotWithShape="0"/>
                </a:effectLst>
              </a:rPr>
              <a:t>Sensor mount modification </a:t>
            </a:r>
          </a:p>
        </p:txBody>
      </p:sp>
      <p:pic>
        <p:nvPicPr>
          <p:cNvPr id="9" name="Picture 8"/>
          <p:cNvPicPr/>
          <p:nvPr/>
        </p:nvPicPr>
        <p:blipFill>
          <a:blip r:embed="rId3"/>
          <a:stretch>
            <a:fillRect/>
          </a:stretch>
        </p:blipFill>
        <p:spPr>
          <a:xfrm>
            <a:off x="107950" y="804524"/>
            <a:ext cx="4504993" cy="3109435"/>
          </a:xfrm>
          <a:prstGeom prst="rect">
            <a:avLst/>
          </a:prstGeom>
        </p:spPr>
      </p:pic>
      <p:pic>
        <p:nvPicPr>
          <p:cNvPr id="10" name="Picture 9" descr="D:\Tide variation on 2nd January 2014.jpg"/>
          <p:cNvPicPr/>
          <p:nvPr/>
        </p:nvPicPr>
        <p:blipFill rotWithShape="1">
          <a:blip r:embed="rId4">
            <a:extLst>
              <a:ext uri="{28A0092B-C50C-407E-A947-70E740481C1C}">
                <a14:useLocalDpi xmlns:a14="http://schemas.microsoft.com/office/drawing/2010/main" val="0"/>
              </a:ext>
            </a:extLst>
          </a:blip>
          <a:srcRect l="8705" t="5272" r="30814"/>
          <a:stretch/>
        </p:blipFill>
        <p:spPr bwMode="auto">
          <a:xfrm>
            <a:off x="107950" y="4009389"/>
            <a:ext cx="5637757" cy="2514241"/>
          </a:xfrm>
          <a:prstGeom prst="rect">
            <a:avLst/>
          </a:prstGeom>
          <a:noFill/>
          <a:ln>
            <a:noFill/>
          </a:ln>
          <a:extLst>
            <a:ext uri="{53640926-AAD7-44D8-BBD7-CCE9431645EC}">
              <a14:shadowObscured xmlns:a14="http://schemas.microsoft.com/office/drawing/2010/main"/>
            </a:ext>
          </a:extLst>
        </p:spPr>
      </p:pic>
      <p:pic>
        <p:nvPicPr>
          <p:cNvPr id="11" name="Picture 10"/>
          <p:cNvPicPr/>
          <p:nvPr/>
        </p:nvPicPr>
        <p:blipFill rotWithShape="1">
          <a:blip r:embed="rId5" cstate="screen">
            <a:extLst>
              <a:ext uri="{28A0092B-C50C-407E-A947-70E740481C1C}">
                <a14:useLocalDpi xmlns:a14="http://schemas.microsoft.com/office/drawing/2010/main" val="0"/>
              </a:ext>
            </a:extLst>
          </a:blip>
          <a:srcRect/>
          <a:stretch/>
        </p:blipFill>
        <p:spPr bwMode="auto">
          <a:xfrm>
            <a:off x="6346209" y="804524"/>
            <a:ext cx="5622878" cy="3109435"/>
          </a:xfrm>
          <a:prstGeom prst="rect">
            <a:avLst/>
          </a:prstGeom>
          <a:ln>
            <a:noFill/>
          </a:ln>
          <a:extLst>
            <a:ext uri="{53640926-AAD7-44D8-BBD7-CCE9431645EC}">
              <a14:shadowObscured xmlns:a14="http://schemas.microsoft.com/office/drawing/2010/main"/>
            </a:ext>
          </a:extLst>
        </p:spPr>
      </p:pic>
      <p:pic>
        <p:nvPicPr>
          <p:cNvPr id="12" name="Picture 11"/>
          <p:cNvPicPr/>
          <p:nvPr/>
        </p:nvPicPr>
        <p:blipFill rotWithShape="1">
          <a:blip r:embed="rId6">
            <a:extLst>
              <a:ext uri="{28A0092B-C50C-407E-A947-70E740481C1C}">
                <a14:useLocalDpi xmlns:a14="http://schemas.microsoft.com/office/drawing/2010/main" val="0"/>
              </a:ext>
            </a:extLst>
          </a:blip>
          <a:srcRect l="7977" t="5107" r="5831"/>
          <a:stretch/>
        </p:blipFill>
        <p:spPr bwMode="auto">
          <a:xfrm>
            <a:off x="6346209" y="4009390"/>
            <a:ext cx="5845791" cy="2514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218648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t>
            </a:r>
          </a:p>
        </p:txBody>
      </p:sp>
      <p:sp>
        <p:nvSpPr>
          <p:cNvPr id="4" name="Slide Number Placeholder 3"/>
          <p:cNvSpPr>
            <a:spLocks noGrp="1"/>
          </p:cNvSpPr>
          <p:nvPr>
            <p:ph type="sldNum" sz="quarter" idx="12"/>
          </p:nvPr>
        </p:nvSpPr>
        <p:spPr/>
        <p:txBody>
          <a:bodyPr/>
          <a:lstStyle/>
          <a:p>
            <a:fld id="{4F6535E1-3CE9-4660-A5A8-C0CADC231191}" type="slidenum">
              <a:rPr lang="en-US" smtClean="0"/>
              <a:pPr/>
              <a:t>9</a:t>
            </a:fld>
            <a:endParaRPr lang="en-US"/>
          </a:p>
        </p:txBody>
      </p:sp>
      <p:sp>
        <p:nvSpPr>
          <p:cNvPr id="6" name="Title 1"/>
          <p:cNvSpPr txBox="1">
            <a:spLocks/>
          </p:cNvSpPr>
          <p:nvPr/>
        </p:nvSpPr>
        <p:spPr>
          <a:xfrm>
            <a:off x="1610436" y="9426"/>
            <a:ext cx="10581564" cy="65249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ln w="0"/>
                <a:solidFill>
                  <a:schemeClr val="bg1"/>
                </a:solidFill>
                <a:effectLst>
                  <a:reflection blurRad="6350" stA="53000" endA="300" endPos="35500" dir="5400000" sy="-90000" algn="bl" rotWithShape="0"/>
                </a:effectLst>
              </a:rPr>
              <a:t>Sensor corrosion due to sea fret </a:t>
            </a:r>
          </a:p>
        </p:txBody>
      </p:sp>
      <p:pic>
        <p:nvPicPr>
          <p:cNvPr id="7" name="Picture 6" descr="D:\ATG\Phtos\20151224_061455.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93" y="723997"/>
            <a:ext cx="4796510" cy="2634728"/>
          </a:xfrm>
          <a:prstGeom prst="rect">
            <a:avLst/>
          </a:prstGeom>
          <a:noFill/>
          <a:ln>
            <a:noFill/>
          </a:ln>
        </p:spPr>
      </p:pic>
      <p:pic>
        <p:nvPicPr>
          <p:cNvPr id="8" name="Picture 7"/>
          <p:cNvPicPr/>
          <p:nvPr/>
        </p:nvPicPr>
        <p:blipFill rotWithShape="1">
          <a:blip r:embed="rId3">
            <a:extLst>
              <a:ext uri="{28A0092B-C50C-407E-A947-70E740481C1C}">
                <a14:useLocalDpi xmlns:a14="http://schemas.microsoft.com/office/drawing/2010/main" val="0"/>
              </a:ext>
            </a:extLst>
          </a:blip>
          <a:srcRect l="7770" r="5727"/>
          <a:stretch/>
        </p:blipFill>
        <p:spPr bwMode="auto">
          <a:xfrm>
            <a:off x="5213445" y="723996"/>
            <a:ext cx="6978555" cy="2634728"/>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107950" y="3548417"/>
            <a:ext cx="11467721" cy="369332"/>
          </a:xfrm>
          <a:prstGeom prst="rect">
            <a:avLst/>
          </a:prstGeom>
          <a:noFill/>
        </p:spPr>
        <p:txBody>
          <a:bodyPr wrap="square" rtlCol="0">
            <a:spAutoFit/>
          </a:bodyPr>
          <a:lstStyle/>
          <a:p>
            <a:r>
              <a:rPr lang="en-GB" b="1" dirty="0"/>
              <a:t>The Sensor has been corrode due to sea fret  </a:t>
            </a:r>
          </a:p>
        </p:txBody>
      </p:sp>
      <p:sp>
        <p:nvSpPr>
          <p:cNvPr id="5" name="TextBox 4"/>
          <p:cNvSpPr txBox="1"/>
          <p:nvPr/>
        </p:nvSpPr>
        <p:spPr>
          <a:xfrm>
            <a:off x="341195" y="4107441"/>
            <a:ext cx="5377218" cy="830997"/>
          </a:xfrm>
          <a:prstGeom prst="rect">
            <a:avLst/>
          </a:prstGeom>
          <a:noFill/>
        </p:spPr>
        <p:txBody>
          <a:bodyPr wrap="square" rtlCol="0">
            <a:spAutoFit/>
          </a:bodyPr>
          <a:lstStyle/>
          <a:p>
            <a:pPr marL="285750"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Reading  was not accurate </a:t>
            </a:r>
          </a:p>
          <a:p>
            <a:pPr marL="285750" indent="-28575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Sensor has corrode</a:t>
            </a:r>
          </a:p>
        </p:txBody>
      </p:sp>
    </p:spTree>
    <p:extLst>
      <p:ext uri="{BB962C8B-B14F-4D97-AF65-F5344CB8AC3E}">
        <p14:creationId xmlns:p14="http://schemas.microsoft.com/office/powerpoint/2010/main" val="34200795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3207</TotalTime>
  <Words>1431</Words>
  <Application>Microsoft Office PowerPoint</Application>
  <PresentationFormat>Widescreen</PresentationFormat>
  <Paragraphs>264</Paragraphs>
  <Slides>23</Slides>
  <Notes>13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Cambria Math</vt:lpstr>
      <vt:lpstr>Iskoola Pota</vt:lpstr>
      <vt:lpstr>Times New Roman</vt:lpstr>
      <vt:lpstr>Office Theme</vt:lpstr>
      <vt:lpstr>PowerPoint Presentation</vt:lpstr>
      <vt:lpstr>Introduction </vt:lpstr>
      <vt:lpstr>Objectives</vt:lpstr>
      <vt:lpstr>Overall Design </vt:lpstr>
      <vt:lpstr>PowerPoint Presentation</vt:lpstr>
      <vt:lpstr>Circuit Design and mount</vt:lpstr>
      <vt:lpstr>System calibration </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Amila Shanka</dc:creator>
  <cp:lastModifiedBy>R&amp;D</cp:lastModifiedBy>
  <cp:revision>97</cp:revision>
  <dcterms:created xsi:type="dcterms:W3CDTF">2016-05-23T06:31:23Z</dcterms:created>
  <dcterms:modified xsi:type="dcterms:W3CDTF">2017-03-30T09:59:13Z</dcterms:modified>
</cp:coreProperties>
</file>